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64" r:id="rId2"/>
    <p:sldId id="256" r:id="rId3"/>
    <p:sldId id="257" r:id="rId4"/>
    <p:sldId id="258" r:id="rId5"/>
    <p:sldId id="259" r:id="rId6"/>
    <p:sldId id="260" r:id="rId7"/>
    <p:sldId id="261" r:id="rId8"/>
    <p:sldId id="262" r:id="rId9"/>
    <p:sldId id="263" r:id="rId10"/>
  </p:sldIdLst>
  <p:sldSz cx="14630400" cy="8229600"/>
  <p:notesSz cx="8229600" cy="14630400"/>
  <p:embeddedFontLst>
    <p:embeddedFont>
      <p:font typeface="Heebo Light" pitchFamily="2" charset="-79"/>
      <p:regular r:id="rId12"/>
    </p:embeddedFont>
    <p:embeddedFont>
      <p:font typeface="Montserrat" panose="00000500000000000000" pitchFamily="2" charset="0"/>
      <p:regular r:id="rId13"/>
      <p:bold r:id="rId14"/>
      <p:italic r:id="rId15"/>
      <p:boldItalic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C2ACD5-CFFB-0BE3-88E3-8DB8A5925C79}" v="63" dt="2025-04-30T01:22:39.1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A22BED82-30F1-451B-80EA-6B34F9F35AC9}" type="datetimeFigureOut">
              <a:t>4/29/2025</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3E20F2FD-F251-48C9-A813-A55D2FD05BE8}" type="slidenum">
              <a:t>‹#›</a:t>
            </a:fld>
            <a:endParaRPr lang="en-US"/>
          </a:p>
        </p:txBody>
      </p:sp>
    </p:spTree>
    <p:extLst>
      <p:ext uri="{BB962C8B-B14F-4D97-AF65-F5344CB8AC3E}">
        <p14:creationId xmlns:p14="http://schemas.microsoft.com/office/powerpoint/2010/main" val="3557013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4EE48946-F6B7-FD2F-C733-C829C3A1A681}"/>
              </a:ext>
            </a:extLst>
          </p:cNvPr>
          <p:cNvSpPr/>
          <p:nvPr/>
        </p:nvSpPr>
        <p:spPr>
          <a:xfrm>
            <a:off x="3157428" y="2051914"/>
            <a:ext cx="10679183" cy="832375"/>
          </a:xfrm>
          <a:prstGeom prst="rect">
            <a:avLst/>
          </a:prstGeom>
          <a:noFill/>
          <a:ln/>
        </p:spPr>
        <p:txBody>
          <a:bodyPr wrap="square" lIns="0" tIns="0" rIns="0" bIns="0" rtlCol="0" anchor="t"/>
          <a:lstStyle/>
          <a:p>
            <a:pPr marL="0" indent="0" algn="l">
              <a:lnSpc>
                <a:spcPts val="5550"/>
              </a:lnSpc>
              <a:buNone/>
            </a:pPr>
            <a:endParaRPr lang="en-US" sz="4450" dirty="0">
              <a:solidFill>
                <a:srgbClr val="F2F0F4"/>
              </a:solidFill>
              <a:latin typeface="Montserrat"/>
            </a:endParaRPr>
          </a:p>
        </p:txBody>
      </p:sp>
      <p:sp>
        <p:nvSpPr>
          <p:cNvPr id="5" name="TextBox 4">
            <a:extLst>
              <a:ext uri="{FF2B5EF4-FFF2-40B4-BE49-F238E27FC236}">
                <a16:creationId xmlns:a16="http://schemas.microsoft.com/office/drawing/2014/main" id="{1C8878AC-5632-A32D-A9EE-37BADDAA79C4}"/>
              </a:ext>
            </a:extLst>
          </p:cNvPr>
          <p:cNvSpPr txBox="1"/>
          <p:nvPr/>
        </p:nvSpPr>
        <p:spPr>
          <a:xfrm>
            <a:off x="1261241" y="788275"/>
            <a:ext cx="1150882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500" dirty="0">
                <a:solidFill>
                  <a:srgbClr val="F2F0F4"/>
                </a:solidFill>
                <a:latin typeface="Montserrat"/>
              </a:rPr>
              <a:t>AI-Driven IoT for Smart Waste Management Systems</a:t>
            </a:r>
            <a:endParaRPr lang="en-US" dirty="0"/>
          </a:p>
        </p:txBody>
      </p:sp>
      <p:sp>
        <p:nvSpPr>
          <p:cNvPr id="8" name="TextBox 7">
            <a:extLst>
              <a:ext uri="{FF2B5EF4-FFF2-40B4-BE49-F238E27FC236}">
                <a16:creationId xmlns:a16="http://schemas.microsoft.com/office/drawing/2014/main" id="{EE1B44EC-4B17-861E-2907-2BD157C0C8FE}"/>
              </a:ext>
            </a:extLst>
          </p:cNvPr>
          <p:cNvSpPr txBox="1"/>
          <p:nvPr/>
        </p:nvSpPr>
        <p:spPr>
          <a:xfrm>
            <a:off x="1087820" y="4121303"/>
            <a:ext cx="11981791" cy="2169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500" dirty="0">
                <a:solidFill>
                  <a:srgbClr val="F2F0F4"/>
                </a:solidFill>
                <a:ea typeface="+mn-lt"/>
                <a:cs typeface="+mn-lt"/>
              </a:rPr>
              <a:t>By Chisom </a:t>
            </a:r>
            <a:r>
              <a:rPr lang="en-US" sz="4500" dirty="0" err="1">
                <a:solidFill>
                  <a:srgbClr val="F2F0F4"/>
                </a:solidFill>
                <a:ea typeface="+mn-lt"/>
                <a:cs typeface="+mn-lt"/>
              </a:rPr>
              <a:t>Nwanonenyi</a:t>
            </a:r>
            <a:r>
              <a:rPr lang="en-US" sz="4500" dirty="0">
                <a:solidFill>
                  <a:srgbClr val="F2F0F4"/>
                </a:solidFill>
                <a:ea typeface="+mn-lt"/>
                <a:cs typeface="+mn-lt"/>
              </a:rPr>
              <a:t> and Naomi Berumen</a:t>
            </a:r>
            <a:endParaRPr lang="en-US" dirty="0"/>
          </a:p>
          <a:p>
            <a:r>
              <a:rPr lang="en-US" sz="4500" dirty="0">
                <a:solidFill>
                  <a:srgbClr val="F2F0F4"/>
                </a:solidFill>
                <a:ea typeface="+mn-lt"/>
                <a:cs typeface="+mn-lt"/>
              </a:rPr>
              <a:t>ITAI 3377 – Capstone Project</a:t>
            </a:r>
            <a:endParaRPr lang="en-US" dirty="0"/>
          </a:p>
          <a:p>
            <a:r>
              <a:rPr lang="en-US" sz="4500" dirty="0">
                <a:solidFill>
                  <a:srgbClr val="F2F0F4"/>
                </a:solidFill>
                <a:ea typeface="+mn-lt"/>
                <a:cs typeface="+mn-lt"/>
              </a:rPr>
              <a:t>Instructor: Patricia McManus </a:t>
            </a:r>
            <a:endParaRPr lang="en-US" dirty="0"/>
          </a:p>
        </p:txBody>
      </p:sp>
    </p:spTree>
    <p:extLst>
      <p:ext uri="{BB962C8B-B14F-4D97-AF65-F5344CB8AC3E}">
        <p14:creationId xmlns:p14="http://schemas.microsoft.com/office/powerpoint/2010/main" val="848100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57952"/>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AI-Driven IoT for Smart Waste Management Systems</a:t>
            </a:r>
            <a:endParaRPr lang="en-US" sz="4450" dirty="0"/>
          </a:p>
        </p:txBody>
      </p:sp>
      <p:sp>
        <p:nvSpPr>
          <p:cNvPr id="4" name="Text 1"/>
          <p:cNvSpPr/>
          <p:nvPr/>
        </p:nvSpPr>
        <p:spPr>
          <a:xfrm>
            <a:off x="6280190" y="3224451"/>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In today's rapidly urbanizing world, waste management has emerged as a critical challenge with far-reaching environmental, economic, and public health implications. Traditional waste collection systems often operate inefficiently, resulting in overflowing bins, excessive fuel consumption, and high operational costs.</a:t>
            </a:r>
            <a:endParaRPr lang="en-US" sz="1750" dirty="0"/>
          </a:p>
        </p:txBody>
      </p:sp>
      <p:sp>
        <p:nvSpPr>
          <p:cNvPr id="5" name="Text 2"/>
          <p:cNvSpPr/>
          <p:nvPr/>
        </p:nvSpPr>
        <p:spPr>
          <a:xfrm>
            <a:off x="6280190" y="5294114"/>
            <a:ext cx="7556421" cy="217741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This presentation explores how the integration of Artificial Intelligence (AI) and the Industrial Internet of Things (IoT) can revolutionize waste management through predictive analytics, real-time monitoring, and autonomous decision-making. We'll examine the conceptual framework, security considerations, ethical implications, and real-world applications of this transformative technology.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4013"/>
          </a:xfrm>
          <a:prstGeom prst="rect">
            <a:avLst/>
          </a:prstGeom>
        </p:spPr>
      </p:pic>
      <p:sp>
        <p:nvSpPr>
          <p:cNvPr id="3" name="Text 0"/>
          <p:cNvSpPr/>
          <p:nvPr/>
        </p:nvSpPr>
        <p:spPr>
          <a:xfrm>
            <a:off x="723543" y="3154085"/>
            <a:ext cx="11257598" cy="646033"/>
          </a:xfrm>
          <a:prstGeom prst="rect">
            <a:avLst/>
          </a:prstGeom>
          <a:noFill/>
          <a:ln/>
        </p:spPr>
        <p:txBody>
          <a:bodyPr wrap="none" lIns="0" tIns="0" rIns="0" bIns="0" rtlCol="0" anchor="t"/>
          <a:lstStyle/>
          <a:p>
            <a:pPr marL="0" indent="0" algn="l">
              <a:lnSpc>
                <a:spcPts val="5050"/>
              </a:lnSpc>
              <a:buNone/>
            </a:pPr>
            <a:r>
              <a:rPr lang="en-US" sz="4050" dirty="0">
                <a:solidFill>
                  <a:srgbClr val="F2F0F4"/>
                </a:solidFill>
                <a:latin typeface="Montserrat" pitchFamily="34" charset="0"/>
                <a:ea typeface="Montserrat" pitchFamily="34" charset="-122"/>
                <a:cs typeface="Montserrat" pitchFamily="34" charset="-120"/>
              </a:rPr>
              <a:t>The Current Waste Management Challenge</a:t>
            </a:r>
            <a:endParaRPr lang="en-US" sz="4050" dirty="0"/>
          </a:p>
        </p:txBody>
      </p:sp>
      <p:sp>
        <p:nvSpPr>
          <p:cNvPr id="4" name="Shape 1"/>
          <p:cNvSpPr/>
          <p:nvPr/>
        </p:nvSpPr>
        <p:spPr>
          <a:xfrm>
            <a:off x="723543" y="4342686"/>
            <a:ext cx="465058" cy="465058"/>
          </a:xfrm>
          <a:prstGeom prst="roundRect">
            <a:avLst>
              <a:gd name="adj" fmla="val 18670"/>
            </a:avLst>
          </a:prstGeom>
          <a:solidFill>
            <a:srgbClr val="31136C"/>
          </a:solidFill>
          <a:ln w="7620">
            <a:solidFill>
              <a:srgbClr val="4A2C85"/>
            </a:solidFill>
            <a:prstDash val="solid"/>
          </a:ln>
        </p:spPr>
      </p:sp>
      <p:pic>
        <p:nvPicPr>
          <p:cNvPr id="5" name="Image 1" descr="preencoded.png"/>
          <p:cNvPicPr>
            <a:picLocks noChangeAspect="1"/>
          </p:cNvPicPr>
          <p:nvPr/>
        </p:nvPicPr>
        <p:blipFill>
          <a:blip r:embed="rId4"/>
          <a:stretch>
            <a:fillRect/>
          </a:stretch>
        </p:blipFill>
        <p:spPr>
          <a:xfrm>
            <a:off x="801053" y="4381440"/>
            <a:ext cx="310039" cy="387548"/>
          </a:xfrm>
          <a:prstGeom prst="rect">
            <a:avLst/>
          </a:prstGeom>
        </p:spPr>
      </p:pic>
      <p:sp>
        <p:nvSpPr>
          <p:cNvPr id="6" name="Text 2"/>
          <p:cNvSpPr/>
          <p:nvPr/>
        </p:nvSpPr>
        <p:spPr>
          <a:xfrm>
            <a:off x="1395293" y="4342686"/>
            <a:ext cx="2662476" cy="322898"/>
          </a:xfrm>
          <a:prstGeom prst="rect">
            <a:avLst/>
          </a:prstGeom>
          <a:noFill/>
          <a:ln/>
        </p:spPr>
        <p:txBody>
          <a:bodyPr wrap="none" lIns="0" tIns="0" rIns="0" bIns="0" rtlCol="0" anchor="t"/>
          <a:lstStyle/>
          <a:p>
            <a:pPr marL="0" indent="0" algn="l">
              <a:lnSpc>
                <a:spcPts val="2500"/>
              </a:lnSpc>
              <a:buNone/>
            </a:pPr>
            <a:r>
              <a:rPr lang="en-US" sz="2000" dirty="0">
                <a:solidFill>
                  <a:srgbClr val="DCD7E5"/>
                </a:solidFill>
                <a:latin typeface="Montserrat" pitchFamily="34" charset="0"/>
                <a:ea typeface="Montserrat" pitchFamily="34" charset="-122"/>
                <a:cs typeface="Montserrat" pitchFamily="34" charset="-120"/>
              </a:rPr>
              <a:t>Inefficient Collection</a:t>
            </a:r>
            <a:endParaRPr lang="en-US" sz="2000" dirty="0"/>
          </a:p>
        </p:txBody>
      </p:sp>
      <p:sp>
        <p:nvSpPr>
          <p:cNvPr id="7" name="Text 3"/>
          <p:cNvSpPr/>
          <p:nvPr/>
        </p:nvSpPr>
        <p:spPr>
          <a:xfrm>
            <a:off x="1395293" y="4789527"/>
            <a:ext cx="5816560" cy="991910"/>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Traditional systems follow fixed schedules regardless of bin fullness, leading to unnecessary trips for nearly empty bins and delayed collection for overflowing ones.</a:t>
            </a:r>
            <a:endParaRPr lang="en-US" sz="1600" dirty="0"/>
          </a:p>
        </p:txBody>
      </p:sp>
      <p:sp>
        <p:nvSpPr>
          <p:cNvPr id="8" name="Shape 4"/>
          <p:cNvSpPr/>
          <p:nvPr/>
        </p:nvSpPr>
        <p:spPr>
          <a:xfrm>
            <a:off x="7418546" y="4342686"/>
            <a:ext cx="465058" cy="465058"/>
          </a:xfrm>
          <a:prstGeom prst="roundRect">
            <a:avLst>
              <a:gd name="adj" fmla="val 18670"/>
            </a:avLst>
          </a:prstGeom>
          <a:solidFill>
            <a:srgbClr val="31136C"/>
          </a:solidFill>
          <a:ln w="7620">
            <a:solidFill>
              <a:srgbClr val="4A2C85"/>
            </a:solidFill>
            <a:prstDash val="solid"/>
          </a:ln>
        </p:spPr>
      </p:sp>
      <p:pic>
        <p:nvPicPr>
          <p:cNvPr id="9" name="Image 2" descr="preencoded.png"/>
          <p:cNvPicPr>
            <a:picLocks noChangeAspect="1"/>
          </p:cNvPicPr>
          <p:nvPr/>
        </p:nvPicPr>
        <p:blipFill>
          <a:blip r:embed="rId5"/>
          <a:stretch>
            <a:fillRect/>
          </a:stretch>
        </p:blipFill>
        <p:spPr>
          <a:xfrm>
            <a:off x="7496056" y="4381440"/>
            <a:ext cx="310039" cy="387548"/>
          </a:xfrm>
          <a:prstGeom prst="rect">
            <a:avLst/>
          </a:prstGeom>
        </p:spPr>
      </p:pic>
      <p:sp>
        <p:nvSpPr>
          <p:cNvPr id="10" name="Text 5"/>
          <p:cNvSpPr/>
          <p:nvPr/>
        </p:nvSpPr>
        <p:spPr>
          <a:xfrm>
            <a:off x="8090297" y="4342686"/>
            <a:ext cx="2989302" cy="322898"/>
          </a:xfrm>
          <a:prstGeom prst="rect">
            <a:avLst/>
          </a:prstGeom>
          <a:noFill/>
          <a:ln/>
        </p:spPr>
        <p:txBody>
          <a:bodyPr wrap="none" lIns="0" tIns="0" rIns="0" bIns="0" rtlCol="0" anchor="t"/>
          <a:lstStyle/>
          <a:p>
            <a:pPr marL="0" indent="0" algn="l">
              <a:lnSpc>
                <a:spcPts val="2500"/>
              </a:lnSpc>
              <a:buNone/>
            </a:pPr>
            <a:r>
              <a:rPr lang="en-US" sz="2000" dirty="0">
                <a:solidFill>
                  <a:srgbClr val="DCD7E5"/>
                </a:solidFill>
                <a:latin typeface="Montserrat" pitchFamily="34" charset="0"/>
                <a:ea typeface="Montserrat" pitchFamily="34" charset="-122"/>
                <a:cs typeface="Montserrat" pitchFamily="34" charset="-120"/>
              </a:rPr>
              <a:t>High Operational Costs</a:t>
            </a:r>
            <a:endParaRPr lang="en-US" sz="2000" dirty="0"/>
          </a:p>
        </p:txBody>
      </p:sp>
      <p:sp>
        <p:nvSpPr>
          <p:cNvPr id="11" name="Text 6"/>
          <p:cNvSpPr/>
          <p:nvPr/>
        </p:nvSpPr>
        <p:spPr>
          <a:xfrm>
            <a:off x="8090297" y="4789527"/>
            <a:ext cx="5816560" cy="991910"/>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Fuel consumption, labor costs, and vehicle maintenance create significant financial burdens for municipalities and waste management companies.</a:t>
            </a:r>
            <a:endParaRPr lang="en-US" sz="1600" dirty="0"/>
          </a:p>
        </p:txBody>
      </p:sp>
      <p:sp>
        <p:nvSpPr>
          <p:cNvPr id="12" name="Shape 7"/>
          <p:cNvSpPr/>
          <p:nvPr/>
        </p:nvSpPr>
        <p:spPr>
          <a:xfrm>
            <a:off x="723543" y="6220658"/>
            <a:ext cx="465058" cy="465058"/>
          </a:xfrm>
          <a:prstGeom prst="roundRect">
            <a:avLst>
              <a:gd name="adj" fmla="val 18670"/>
            </a:avLst>
          </a:prstGeom>
          <a:solidFill>
            <a:srgbClr val="31136C"/>
          </a:solidFill>
          <a:ln w="7620">
            <a:solidFill>
              <a:srgbClr val="4A2C85"/>
            </a:solidFill>
            <a:prstDash val="solid"/>
          </a:ln>
        </p:spPr>
      </p:sp>
      <p:pic>
        <p:nvPicPr>
          <p:cNvPr id="13" name="Image 3" descr="preencoded.png"/>
          <p:cNvPicPr>
            <a:picLocks noChangeAspect="1"/>
          </p:cNvPicPr>
          <p:nvPr/>
        </p:nvPicPr>
        <p:blipFill>
          <a:blip r:embed="rId6"/>
          <a:stretch>
            <a:fillRect/>
          </a:stretch>
        </p:blipFill>
        <p:spPr>
          <a:xfrm>
            <a:off x="801053" y="6259413"/>
            <a:ext cx="310039" cy="387548"/>
          </a:xfrm>
          <a:prstGeom prst="rect">
            <a:avLst/>
          </a:prstGeom>
        </p:spPr>
      </p:pic>
      <p:sp>
        <p:nvSpPr>
          <p:cNvPr id="14" name="Text 8"/>
          <p:cNvSpPr/>
          <p:nvPr/>
        </p:nvSpPr>
        <p:spPr>
          <a:xfrm>
            <a:off x="1395293" y="6220658"/>
            <a:ext cx="2916436" cy="322898"/>
          </a:xfrm>
          <a:prstGeom prst="rect">
            <a:avLst/>
          </a:prstGeom>
          <a:noFill/>
          <a:ln/>
        </p:spPr>
        <p:txBody>
          <a:bodyPr wrap="none" lIns="0" tIns="0" rIns="0" bIns="0" rtlCol="0" anchor="t"/>
          <a:lstStyle/>
          <a:p>
            <a:pPr marL="0" indent="0" algn="l">
              <a:lnSpc>
                <a:spcPts val="2500"/>
              </a:lnSpc>
              <a:buNone/>
            </a:pPr>
            <a:r>
              <a:rPr lang="en-US" sz="2000" dirty="0">
                <a:solidFill>
                  <a:srgbClr val="DCD7E5"/>
                </a:solidFill>
                <a:latin typeface="Montserrat" pitchFamily="34" charset="0"/>
                <a:ea typeface="Montserrat" pitchFamily="34" charset="-122"/>
                <a:cs typeface="Montserrat" pitchFamily="34" charset="-120"/>
              </a:rPr>
              <a:t>Environmental Impact</a:t>
            </a:r>
            <a:endParaRPr lang="en-US" sz="2000" dirty="0"/>
          </a:p>
        </p:txBody>
      </p:sp>
      <p:sp>
        <p:nvSpPr>
          <p:cNvPr id="15" name="Text 9"/>
          <p:cNvSpPr/>
          <p:nvPr/>
        </p:nvSpPr>
        <p:spPr>
          <a:xfrm>
            <a:off x="1395293" y="6667500"/>
            <a:ext cx="5816560" cy="991910"/>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Inefficient routing increases carbon emissions, while overflowing bins contribute to litter, pollution, and public health hazards in urban environments.</a:t>
            </a:r>
            <a:endParaRPr lang="en-US" sz="1600" dirty="0"/>
          </a:p>
        </p:txBody>
      </p:sp>
      <p:sp>
        <p:nvSpPr>
          <p:cNvPr id="16" name="Shape 10"/>
          <p:cNvSpPr/>
          <p:nvPr/>
        </p:nvSpPr>
        <p:spPr>
          <a:xfrm>
            <a:off x="7418546" y="6220658"/>
            <a:ext cx="465058" cy="465058"/>
          </a:xfrm>
          <a:prstGeom prst="roundRect">
            <a:avLst>
              <a:gd name="adj" fmla="val 18670"/>
            </a:avLst>
          </a:prstGeom>
          <a:solidFill>
            <a:srgbClr val="31136C"/>
          </a:solidFill>
          <a:ln w="7620">
            <a:solidFill>
              <a:srgbClr val="4A2C85"/>
            </a:solidFill>
            <a:prstDash val="solid"/>
          </a:ln>
        </p:spPr>
      </p:sp>
      <p:pic>
        <p:nvPicPr>
          <p:cNvPr id="17" name="Image 4" descr="preencoded.png"/>
          <p:cNvPicPr>
            <a:picLocks noChangeAspect="1"/>
          </p:cNvPicPr>
          <p:nvPr/>
        </p:nvPicPr>
        <p:blipFill>
          <a:blip r:embed="rId7"/>
          <a:stretch>
            <a:fillRect/>
          </a:stretch>
        </p:blipFill>
        <p:spPr>
          <a:xfrm>
            <a:off x="7496056" y="6259413"/>
            <a:ext cx="310039" cy="387548"/>
          </a:xfrm>
          <a:prstGeom prst="rect">
            <a:avLst/>
          </a:prstGeom>
        </p:spPr>
      </p:pic>
      <p:sp>
        <p:nvSpPr>
          <p:cNvPr id="18" name="Text 11"/>
          <p:cNvSpPr/>
          <p:nvPr/>
        </p:nvSpPr>
        <p:spPr>
          <a:xfrm>
            <a:off x="8090297" y="6220658"/>
            <a:ext cx="2778562" cy="322898"/>
          </a:xfrm>
          <a:prstGeom prst="rect">
            <a:avLst/>
          </a:prstGeom>
          <a:noFill/>
          <a:ln/>
        </p:spPr>
        <p:txBody>
          <a:bodyPr wrap="none" lIns="0" tIns="0" rIns="0" bIns="0" rtlCol="0" anchor="t"/>
          <a:lstStyle/>
          <a:p>
            <a:pPr marL="0" indent="0" algn="l">
              <a:lnSpc>
                <a:spcPts val="2500"/>
              </a:lnSpc>
              <a:buNone/>
            </a:pPr>
            <a:r>
              <a:rPr lang="en-US" sz="2000" dirty="0">
                <a:solidFill>
                  <a:srgbClr val="DCD7E5"/>
                </a:solidFill>
                <a:latin typeface="Montserrat" pitchFamily="34" charset="0"/>
                <a:ea typeface="Montserrat" pitchFamily="34" charset="-122"/>
                <a:cs typeface="Montserrat" pitchFamily="34" charset="-120"/>
              </a:rPr>
              <a:t>Limited Data Insights</a:t>
            </a:r>
            <a:endParaRPr lang="en-US" sz="2000" dirty="0"/>
          </a:p>
        </p:txBody>
      </p:sp>
      <p:sp>
        <p:nvSpPr>
          <p:cNvPr id="19" name="Text 12"/>
          <p:cNvSpPr/>
          <p:nvPr/>
        </p:nvSpPr>
        <p:spPr>
          <a:xfrm>
            <a:off x="8090297" y="6667500"/>
            <a:ext cx="5816560" cy="991910"/>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Conventional systems lack the ability to analyze waste generation patterns or optimize operations based on historical and real-time data.</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12219" y="599242"/>
            <a:ext cx="7919561" cy="1093232"/>
          </a:xfrm>
          <a:prstGeom prst="rect">
            <a:avLst/>
          </a:prstGeom>
          <a:noFill/>
          <a:ln/>
        </p:spPr>
        <p:txBody>
          <a:bodyPr wrap="square" lIns="0" tIns="0" rIns="0" bIns="0" rtlCol="0" anchor="t"/>
          <a:lstStyle/>
          <a:p>
            <a:pPr marL="0" indent="0" algn="l">
              <a:lnSpc>
                <a:spcPts val="4300"/>
              </a:lnSpc>
              <a:buNone/>
            </a:pPr>
            <a:r>
              <a:rPr lang="en-US" sz="3400" dirty="0">
                <a:solidFill>
                  <a:srgbClr val="F2F0F4"/>
                </a:solidFill>
                <a:latin typeface="Montserrat" pitchFamily="34" charset="0"/>
                <a:ea typeface="Montserrat" pitchFamily="34" charset="-122"/>
                <a:cs typeface="Montserrat" pitchFamily="34" charset="-120"/>
              </a:rPr>
              <a:t>Literature Review: Recent Advancements</a:t>
            </a:r>
            <a:endParaRPr lang="en-US" sz="3400" dirty="0"/>
          </a:p>
        </p:txBody>
      </p:sp>
      <p:sp>
        <p:nvSpPr>
          <p:cNvPr id="4" name="Shape 1"/>
          <p:cNvSpPr/>
          <p:nvPr/>
        </p:nvSpPr>
        <p:spPr>
          <a:xfrm>
            <a:off x="809030" y="1954887"/>
            <a:ext cx="22860" cy="5675352"/>
          </a:xfrm>
          <a:prstGeom prst="roundRect">
            <a:avLst>
              <a:gd name="adj" fmla="val 321430"/>
            </a:avLst>
          </a:prstGeom>
          <a:solidFill>
            <a:srgbClr val="4A2C85"/>
          </a:solidFill>
          <a:ln/>
        </p:spPr>
      </p:sp>
      <p:sp>
        <p:nvSpPr>
          <p:cNvPr id="5" name="Shape 2"/>
          <p:cNvSpPr/>
          <p:nvPr/>
        </p:nvSpPr>
        <p:spPr>
          <a:xfrm>
            <a:off x="982980" y="2337078"/>
            <a:ext cx="524828" cy="22860"/>
          </a:xfrm>
          <a:prstGeom prst="roundRect">
            <a:avLst>
              <a:gd name="adj" fmla="val 321430"/>
            </a:avLst>
          </a:prstGeom>
          <a:solidFill>
            <a:srgbClr val="4A2C85"/>
          </a:solidFill>
          <a:ln/>
        </p:spPr>
      </p:sp>
      <p:sp>
        <p:nvSpPr>
          <p:cNvPr id="6" name="Shape 3"/>
          <p:cNvSpPr/>
          <p:nvPr/>
        </p:nvSpPr>
        <p:spPr>
          <a:xfrm>
            <a:off x="612219" y="2151698"/>
            <a:ext cx="393621" cy="393621"/>
          </a:xfrm>
          <a:prstGeom prst="roundRect">
            <a:avLst>
              <a:gd name="adj" fmla="val 18667"/>
            </a:avLst>
          </a:prstGeom>
          <a:solidFill>
            <a:srgbClr val="31136C"/>
          </a:solidFill>
          <a:ln w="7620">
            <a:solidFill>
              <a:srgbClr val="4A2C85"/>
            </a:solidFill>
            <a:prstDash val="solid"/>
          </a:ln>
        </p:spPr>
      </p:sp>
      <p:pic>
        <p:nvPicPr>
          <p:cNvPr id="7" name="Image 1" descr="preencoded.png"/>
          <p:cNvPicPr>
            <a:picLocks noChangeAspect="1"/>
          </p:cNvPicPr>
          <p:nvPr/>
        </p:nvPicPr>
        <p:blipFill>
          <a:blip r:embed="rId4"/>
          <a:stretch>
            <a:fillRect/>
          </a:stretch>
        </p:blipFill>
        <p:spPr>
          <a:xfrm>
            <a:off x="677823" y="2184499"/>
            <a:ext cx="262414" cy="328017"/>
          </a:xfrm>
          <a:prstGeom prst="rect">
            <a:avLst/>
          </a:prstGeom>
        </p:spPr>
      </p:pic>
      <p:sp>
        <p:nvSpPr>
          <p:cNvPr id="8" name="Text 4"/>
          <p:cNvSpPr/>
          <p:nvPr/>
        </p:nvSpPr>
        <p:spPr>
          <a:xfrm>
            <a:off x="1683782" y="2129790"/>
            <a:ext cx="3537585" cy="273368"/>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Smart Bin Design (Kuzhin, 2024)</a:t>
            </a:r>
            <a:endParaRPr lang="en-US" sz="1700" dirty="0"/>
          </a:p>
        </p:txBody>
      </p:sp>
      <p:sp>
        <p:nvSpPr>
          <p:cNvPr id="9" name="Text 5"/>
          <p:cNvSpPr/>
          <p:nvPr/>
        </p:nvSpPr>
        <p:spPr>
          <a:xfrm>
            <a:off x="1683782" y="2508052"/>
            <a:ext cx="6847999" cy="559594"/>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IoT-based bins with fill-level sensors and AI scheduling algorithms reduced operational costs by 30% through optimized collection routes.</a:t>
            </a:r>
            <a:endParaRPr lang="en-US" sz="1350" dirty="0"/>
          </a:p>
        </p:txBody>
      </p:sp>
      <p:sp>
        <p:nvSpPr>
          <p:cNvPr id="10" name="Shape 6"/>
          <p:cNvSpPr/>
          <p:nvPr/>
        </p:nvSpPr>
        <p:spPr>
          <a:xfrm>
            <a:off x="982980" y="3799642"/>
            <a:ext cx="524828" cy="22860"/>
          </a:xfrm>
          <a:prstGeom prst="roundRect">
            <a:avLst>
              <a:gd name="adj" fmla="val 321430"/>
            </a:avLst>
          </a:prstGeom>
          <a:solidFill>
            <a:srgbClr val="4A2C85"/>
          </a:solidFill>
          <a:ln/>
        </p:spPr>
      </p:sp>
      <p:sp>
        <p:nvSpPr>
          <p:cNvPr id="11" name="Shape 7"/>
          <p:cNvSpPr/>
          <p:nvPr/>
        </p:nvSpPr>
        <p:spPr>
          <a:xfrm>
            <a:off x="612219" y="3614261"/>
            <a:ext cx="393621" cy="393621"/>
          </a:xfrm>
          <a:prstGeom prst="roundRect">
            <a:avLst>
              <a:gd name="adj" fmla="val 18667"/>
            </a:avLst>
          </a:prstGeom>
          <a:solidFill>
            <a:srgbClr val="31136C"/>
          </a:solidFill>
          <a:ln w="7620">
            <a:solidFill>
              <a:srgbClr val="4A2C85"/>
            </a:solidFill>
            <a:prstDash val="solid"/>
          </a:ln>
        </p:spPr>
      </p:sp>
      <p:pic>
        <p:nvPicPr>
          <p:cNvPr id="12" name="Image 2" descr="preencoded.png"/>
          <p:cNvPicPr>
            <a:picLocks noChangeAspect="1"/>
          </p:cNvPicPr>
          <p:nvPr/>
        </p:nvPicPr>
        <p:blipFill>
          <a:blip r:embed="rId5"/>
          <a:stretch>
            <a:fillRect/>
          </a:stretch>
        </p:blipFill>
        <p:spPr>
          <a:xfrm>
            <a:off x="677823" y="3647063"/>
            <a:ext cx="262414" cy="328017"/>
          </a:xfrm>
          <a:prstGeom prst="rect">
            <a:avLst/>
          </a:prstGeom>
        </p:spPr>
      </p:pic>
      <p:sp>
        <p:nvSpPr>
          <p:cNvPr id="13" name="Text 8"/>
          <p:cNvSpPr/>
          <p:nvPr/>
        </p:nvSpPr>
        <p:spPr>
          <a:xfrm>
            <a:off x="1683782" y="3592354"/>
            <a:ext cx="4467106" cy="273368"/>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Predictive Analytics (Dubey &amp; Kour, 2025)</a:t>
            </a:r>
            <a:endParaRPr lang="en-US" sz="1700" dirty="0"/>
          </a:p>
        </p:txBody>
      </p:sp>
      <p:sp>
        <p:nvSpPr>
          <p:cNvPr id="14" name="Text 9"/>
          <p:cNvSpPr/>
          <p:nvPr/>
        </p:nvSpPr>
        <p:spPr>
          <a:xfrm>
            <a:off x="1683782" y="3970615"/>
            <a:ext cx="6847999" cy="559594"/>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Machine learning models successfully predicted waste generation patterns based on historical data and weather conditions, enabling proactive management.</a:t>
            </a:r>
            <a:endParaRPr lang="en-US" sz="1350" dirty="0"/>
          </a:p>
        </p:txBody>
      </p:sp>
      <p:sp>
        <p:nvSpPr>
          <p:cNvPr id="15" name="Shape 10"/>
          <p:cNvSpPr/>
          <p:nvPr/>
        </p:nvSpPr>
        <p:spPr>
          <a:xfrm>
            <a:off x="982980" y="5262205"/>
            <a:ext cx="524828" cy="22860"/>
          </a:xfrm>
          <a:prstGeom prst="roundRect">
            <a:avLst>
              <a:gd name="adj" fmla="val 321430"/>
            </a:avLst>
          </a:prstGeom>
          <a:solidFill>
            <a:srgbClr val="4A2C85"/>
          </a:solidFill>
          <a:ln/>
        </p:spPr>
      </p:sp>
      <p:sp>
        <p:nvSpPr>
          <p:cNvPr id="16" name="Shape 11"/>
          <p:cNvSpPr/>
          <p:nvPr/>
        </p:nvSpPr>
        <p:spPr>
          <a:xfrm>
            <a:off x="612219" y="5076825"/>
            <a:ext cx="393621" cy="393621"/>
          </a:xfrm>
          <a:prstGeom prst="roundRect">
            <a:avLst>
              <a:gd name="adj" fmla="val 18667"/>
            </a:avLst>
          </a:prstGeom>
          <a:solidFill>
            <a:srgbClr val="31136C"/>
          </a:solidFill>
          <a:ln w="7620">
            <a:solidFill>
              <a:srgbClr val="4A2C85"/>
            </a:solidFill>
            <a:prstDash val="solid"/>
          </a:ln>
        </p:spPr>
      </p:sp>
      <p:pic>
        <p:nvPicPr>
          <p:cNvPr id="17" name="Image 3" descr="preencoded.png"/>
          <p:cNvPicPr>
            <a:picLocks noChangeAspect="1"/>
          </p:cNvPicPr>
          <p:nvPr/>
        </p:nvPicPr>
        <p:blipFill>
          <a:blip r:embed="rId6"/>
          <a:stretch>
            <a:fillRect/>
          </a:stretch>
        </p:blipFill>
        <p:spPr>
          <a:xfrm>
            <a:off x="677823" y="5109627"/>
            <a:ext cx="262414" cy="328017"/>
          </a:xfrm>
          <a:prstGeom prst="rect">
            <a:avLst/>
          </a:prstGeom>
        </p:spPr>
      </p:pic>
      <p:sp>
        <p:nvSpPr>
          <p:cNvPr id="18" name="Text 12"/>
          <p:cNvSpPr/>
          <p:nvPr/>
        </p:nvSpPr>
        <p:spPr>
          <a:xfrm>
            <a:off x="1683782" y="5054918"/>
            <a:ext cx="4977289" cy="273368"/>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Security Vulnerabilities (Brighente et al., 2023)</a:t>
            </a:r>
            <a:endParaRPr lang="en-US" sz="1700" dirty="0"/>
          </a:p>
        </p:txBody>
      </p:sp>
      <p:sp>
        <p:nvSpPr>
          <p:cNvPr id="19" name="Text 13"/>
          <p:cNvSpPr/>
          <p:nvPr/>
        </p:nvSpPr>
        <p:spPr>
          <a:xfrm>
            <a:off x="1683782" y="5433179"/>
            <a:ext cx="6847999" cy="559594"/>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Research identified risks in IoT waste management networks, including data manipulation that could misroute collections or generate false alerts.</a:t>
            </a:r>
            <a:endParaRPr lang="en-US" sz="1350" dirty="0"/>
          </a:p>
        </p:txBody>
      </p:sp>
      <p:sp>
        <p:nvSpPr>
          <p:cNvPr id="20" name="Shape 14"/>
          <p:cNvSpPr/>
          <p:nvPr/>
        </p:nvSpPr>
        <p:spPr>
          <a:xfrm>
            <a:off x="982980" y="6724769"/>
            <a:ext cx="524828" cy="22860"/>
          </a:xfrm>
          <a:prstGeom prst="roundRect">
            <a:avLst>
              <a:gd name="adj" fmla="val 321430"/>
            </a:avLst>
          </a:prstGeom>
          <a:solidFill>
            <a:srgbClr val="4A2C85"/>
          </a:solidFill>
          <a:ln/>
        </p:spPr>
      </p:sp>
      <p:sp>
        <p:nvSpPr>
          <p:cNvPr id="21" name="Shape 15"/>
          <p:cNvSpPr/>
          <p:nvPr/>
        </p:nvSpPr>
        <p:spPr>
          <a:xfrm>
            <a:off x="612219" y="6539389"/>
            <a:ext cx="393621" cy="393621"/>
          </a:xfrm>
          <a:prstGeom prst="roundRect">
            <a:avLst>
              <a:gd name="adj" fmla="val 18667"/>
            </a:avLst>
          </a:prstGeom>
          <a:solidFill>
            <a:srgbClr val="31136C"/>
          </a:solidFill>
          <a:ln w="7620">
            <a:solidFill>
              <a:srgbClr val="4A2C85"/>
            </a:solidFill>
            <a:prstDash val="solid"/>
          </a:ln>
        </p:spPr>
      </p:sp>
      <p:pic>
        <p:nvPicPr>
          <p:cNvPr id="22" name="Image 4" descr="preencoded.png"/>
          <p:cNvPicPr>
            <a:picLocks noChangeAspect="1"/>
          </p:cNvPicPr>
          <p:nvPr/>
        </p:nvPicPr>
        <p:blipFill>
          <a:blip r:embed="rId7"/>
          <a:stretch>
            <a:fillRect/>
          </a:stretch>
        </p:blipFill>
        <p:spPr>
          <a:xfrm>
            <a:off x="677823" y="6572190"/>
            <a:ext cx="262414" cy="328017"/>
          </a:xfrm>
          <a:prstGeom prst="rect">
            <a:avLst/>
          </a:prstGeom>
        </p:spPr>
      </p:pic>
      <p:sp>
        <p:nvSpPr>
          <p:cNvPr id="23" name="Text 16"/>
          <p:cNvSpPr/>
          <p:nvPr/>
        </p:nvSpPr>
        <p:spPr>
          <a:xfrm>
            <a:off x="1683782" y="6517481"/>
            <a:ext cx="5819418" cy="273368"/>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Adaptation Limitations (Fuqaha &amp; Nursetiawan, 2025)</a:t>
            </a:r>
            <a:endParaRPr lang="en-US" sz="1700" dirty="0"/>
          </a:p>
        </p:txBody>
      </p:sp>
      <p:sp>
        <p:nvSpPr>
          <p:cNvPr id="24" name="Text 17"/>
          <p:cNvSpPr/>
          <p:nvPr/>
        </p:nvSpPr>
        <p:spPr>
          <a:xfrm>
            <a:off x="1683782" y="6895743"/>
            <a:ext cx="6847999" cy="559594"/>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Many existing systems lack real-time adaptability during unexpected events like festivals or natural disasters, highlighting the need for dynamic responsiveness.</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21149" y="489704"/>
            <a:ext cx="6368296" cy="554593"/>
          </a:xfrm>
          <a:prstGeom prst="rect">
            <a:avLst/>
          </a:prstGeom>
          <a:noFill/>
          <a:ln/>
        </p:spPr>
        <p:txBody>
          <a:bodyPr wrap="none" lIns="0" tIns="0" rIns="0" bIns="0" rtlCol="0" anchor="t"/>
          <a:lstStyle/>
          <a:p>
            <a:pPr marL="0" indent="0" algn="l">
              <a:lnSpc>
                <a:spcPts val="4350"/>
              </a:lnSpc>
              <a:buNone/>
            </a:pPr>
            <a:r>
              <a:rPr lang="en-US" sz="3450" dirty="0">
                <a:solidFill>
                  <a:srgbClr val="F2F0F4"/>
                </a:solidFill>
                <a:latin typeface="Montserrat" pitchFamily="34" charset="0"/>
                <a:ea typeface="Montserrat" pitchFamily="34" charset="-122"/>
                <a:cs typeface="Montserrat" pitchFamily="34" charset="-120"/>
              </a:rPr>
              <a:t>Proposed AI-IoT Architecture</a:t>
            </a:r>
            <a:endParaRPr lang="en-US" sz="3450" dirty="0"/>
          </a:p>
        </p:txBody>
      </p:sp>
      <p:pic>
        <p:nvPicPr>
          <p:cNvPr id="3" name="Image 0" descr="preencoded.png"/>
          <p:cNvPicPr>
            <a:picLocks noChangeAspect="1"/>
          </p:cNvPicPr>
          <p:nvPr/>
        </p:nvPicPr>
        <p:blipFill>
          <a:blip r:embed="rId3"/>
          <a:stretch>
            <a:fillRect/>
          </a:stretch>
        </p:blipFill>
        <p:spPr>
          <a:xfrm>
            <a:off x="3305413" y="1399222"/>
            <a:ext cx="1325404" cy="1022390"/>
          </a:xfrm>
          <a:prstGeom prst="rect">
            <a:avLst/>
          </a:prstGeom>
        </p:spPr>
      </p:pic>
      <p:pic>
        <p:nvPicPr>
          <p:cNvPr id="4" name="Image 1" descr="preencoded.png"/>
          <p:cNvPicPr>
            <a:picLocks noChangeAspect="1"/>
          </p:cNvPicPr>
          <p:nvPr/>
        </p:nvPicPr>
        <p:blipFill>
          <a:blip r:embed="rId4"/>
          <a:stretch>
            <a:fillRect/>
          </a:stretch>
        </p:blipFill>
        <p:spPr>
          <a:xfrm>
            <a:off x="3843338" y="1881068"/>
            <a:ext cx="249555" cy="311944"/>
          </a:xfrm>
          <a:prstGeom prst="rect">
            <a:avLst/>
          </a:prstGeom>
        </p:spPr>
      </p:pic>
      <p:sp>
        <p:nvSpPr>
          <p:cNvPr id="5" name="Text 1"/>
          <p:cNvSpPr/>
          <p:nvPr/>
        </p:nvSpPr>
        <p:spPr>
          <a:xfrm>
            <a:off x="4808220" y="1576626"/>
            <a:ext cx="2218492" cy="277178"/>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User Interface Layer</a:t>
            </a:r>
            <a:endParaRPr lang="en-US" sz="1700" dirty="0"/>
          </a:p>
        </p:txBody>
      </p:sp>
      <p:sp>
        <p:nvSpPr>
          <p:cNvPr id="6" name="Text 2"/>
          <p:cNvSpPr/>
          <p:nvPr/>
        </p:nvSpPr>
        <p:spPr>
          <a:xfrm>
            <a:off x="4808220" y="1960245"/>
            <a:ext cx="3794760" cy="283964"/>
          </a:xfrm>
          <a:prstGeom prst="rect">
            <a:avLst/>
          </a:prstGeom>
          <a:noFill/>
          <a:ln/>
        </p:spPr>
        <p:txBody>
          <a:bodyPr wrap="non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Municipal dashboards and citizen reporting apps</a:t>
            </a:r>
            <a:endParaRPr lang="en-US" sz="1350" dirty="0"/>
          </a:p>
        </p:txBody>
      </p:sp>
      <p:sp>
        <p:nvSpPr>
          <p:cNvPr id="7" name="Shape 3"/>
          <p:cNvSpPr/>
          <p:nvPr/>
        </p:nvSpPr>
        <p:spPr>
          <a:xfrm>
            <a:off x="4675108" y="2434233"/>
            <a:ext cx="9289852" cy="11430"/>
          </a:xfrm>
          <a:prstGeom prst="roundRect">
            <a:avLst>
              <a:gd name="adj" fmla="val 652182"/>
            </a:avLst>
          </a:prstGeom>
          <a:solidFill>
            <a:srgbClr val="4A2C85"/>
          </a:solidFill>
          <a:ln/>
        </p:spPr>
      </p:sp>
      <p:pic>
        <p:nvPicPr>
          <p:cNvPr id="8" name="Image 2" descr="preencoded.png"/>
          <p:cNvPicPr>
            <a:picLocks noChangeAspect="1"/>
          </p:cNvPicPr>
          <p:nvPr/>
        </p:nvPicPr>
        <p:blipFill>
          <a:blip r:embed="rId5"/>
          <a:stretch>
            <a:fillRect/>
          </a:stretch>
        </p:blipFill>
        <p:spPr>
          <a:xfrm>
            <a:off x="2642711" y="2465903"/>
            <a:ext cx="2650808" cy="1022390"/>
          </a:xfrm>
          <a:prstGeom prst="rect">
            <a:avLst/>
          </a:prstGeom>
        </p:spPr>
      </p:pic>
      <p:pic>
        <p:nvPicPr>
          <p:cNvPr id="9" name="Image 3" descr="preencoded.png"/>
          <p:cNvPicPr>
            <a:picLocks noChangeAspect="1"/>
          </p:cNvPicPr>
          <p:nvPr/>
        </p:nvPicPr>
        <p:blipFill>
          <a:blip r:embed="rId6"/>
          <a:stretch>
            <a:fillRect/>
          </a:stretch>
        </p:blipFill>
        <p:spPr>
          <a:xfrm>
            <a:off x="3843338" y="2821067"/>
            <a:ext cx="249555" cy="311944"/>
          </a:xfrm>
          <a:prstGeom prst="rect">
            <a:avLst/>
          </a:prstGeom>
        </p:spPr>
      </p:pic>
      <p:sp>
        <p:nvSpPr>
          <p:cNvPr id="10" name="Text 4"/>
          <p:cNvSpPr/>
          <p:nvPr/>
        </p:nvSpPr>
        <p:spPr>
          <a:xfrm>
            <a:off x="5470922" y="2643307"/>
            <a:ext cx="3011805" cy="277178"/>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Fleet Management System</a:t>
            </a:r>
            <a:endParaRPr lang="en-US" sz="1700" dirty="0"/>
          </a:p>
        </p:txBody>
      </p:sp>
      <p:sp>
        <p:nvSpPr>
          <p:cNvPr id="11" name="Text 5"/>
          <p:cNvSpPr/>
          <p:nvPr/>
        </p:nvSpPr>
        <p:spPr>
          <a:xfrm>
            <a:off x="5470922" y="3026926"/>
            <a:ext cx="3011805" cy="283964"/>
          </a:xfrm>
          <a:prstGeom prst="rect">
            <a:avLst/>
          </a:prstGeom>
          <a:noFill/>
          <a:ln/>
        </p:spPr>
        <p:txBody>
          <a:bodyPr wrap="non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AI-optimized dynamic routing</a:t>
            </a:r>
            <a:endParaRPr lang="en-US" sz="1350" dirty="0"/>
          </a:p>
        </p:txBody>
      </p:sp>
      <p:sp>
        <p:nvSpPr>
          <p:cNvPr id="12" name="Shape 6"/>
          <p:cNvSpPr/>
          <p:nvPr/>
        </p:nvSpPr>
        <p:spPr>
          <a:xfrm>
            <a:off x="5337810" y="3500914"/>
            <a:ext cx="8627150" cy="11430"/>
          </a:xfrm>
          <a:prstGeom prst="roundRect">
            <a:avLst>
              <a:gd name="adj" fmla="val 652182"/>
            </a:avLst>
          </a:prstGeom>
          <a:solidFill>
            <a:srgbClr val="4A2C85"/>
          </a:solidFill>
          <a:ln/>
        </p:spPr>
      </p:sp>
      <p:pic>
        <p:nvPicPr>
          <p:cNvPr id="13" name="Image 4" descr="preencoded.png"/>
          <p:cNvPicPr>
            <a:picLocks noChangeAspect="1"/>
          </p:cNvPicPr>
          <p:nvPr/>
        </p:nvPicPr>
        <p:blipFill>
          <a:blip r:embed="rId7"/>
          <a:stretch>
            <a:fillRect/>
          </a:stretch>
        </p:blipFill>
        <p:spPr>
          <a:xfrm>
            <a:off x="1980009" y="3532584"/>
            <a:ext cx="3976211" cy="1022390"/>
          </a:xfrm>
          <a:prstGeom prst="rect">
            <a:avLst/>
          </a:prstGeom>
        </p:spPr>
      </p:pic>
      <p:pic>
        <p:nvPicPr>
          <p:cNvPr id="14" name="Image 5" descr="preencoded.png"/>
          <p:cNvPicPr>
            <a:picLocks noChangeAspect="1"/>
          </p:cNvPicPr>
          <p:nvPr/>
        </p:nvPicPr>
        <p:blipFill>
          <a:blip r:embed="rId8"/>
          <a:stretch>
            <a:fillRect/>
          </a:stretch>
        </p:blipFill>
        <p:spPr>
          <a:xfrm>
            <a:off x="3843338" y="3887748"/>
            <a:ext cx="249555" cy="311944"/>
          </a:xfrm>
          <a:prstGeom prst="rect">
            <a:avLst/>
          </a:prstGeom>
        </p:spPr>
      </p:pic>
      <p:sp>
        <p:nvSpPr>
          <p:cNvPr id="15" name="Text 7"/>
          <p:cNvSpPr/>
          <p:nvPr/>
        </p:nvSpPr>
        <p:spPr>
          <a:xfrm>
            <a:off x="6133624" y="3709988"/>
            <a:ext cx="2747843" cy="277178"/>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Cloud-Based AI Platform</a:t>
            </a:r>
            <a:endParaRPr lang="en-US" sz="1700" dirty="0"/>
          </a:p>
        </p:txBody>
      </p:sp>
      <p:sp>
        <p:nvSpPr>
          <p:cNvPr id="16" name="Text 8"/>
          <p:cNvSpPr/>
          <p:nvPr/>
        </p:nvSpPr>
        <p:spPr>
          <a:xfrm>
            <a:off x="6133624" y="4093607"/>
            <a:ext cx="3227665" cy="283964"/>
          </a:xfrm>
          <a:prstGeom prst="rect">
            <a:avLst/>
          </a:prstGeom>
          <a:noFill/>
          <a:ln/>
        </p:spPr>
        <p:txBody>
          <a:bodyPr wrap="non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Predictive analytics and machine learning</a:t>
            </a:r>
            <a:endParaRPr lang="en-US" sz="1350" dirty="0"/>
          </a:p>
        </p:txBody>
      </p:sp>
      <p:sp>
        <p:nvSpPr>
          <p:cNvPr id="17" name="Shape 9"/>
          <p:cNvSpPr/>
          <p:nvPr/>
        </p:nvSpPr>
        <p:spPr>
          <a:xfrm>
            <a:off x="6000512" y="4567595"/>
            <a:ext cx="7964448" cy="11430"/>
          </a:xfrm>
          <a:prstGeom prst="roundRect">
            <a:avLst>
              <a:gd name="adj" fmla="val 652182"/>
            </a:avLst>
          </a:prstGeom>
          <a:solidFill>
            <a:srgbClr val="4A2C85"/>
          </a:solidFill>
          <a:ln/>
        </p:spPr>
      </p:sp>
      <p:pic>
        <p:nvPicPr>
          <p:cNvPr id="18" name="Image 6" descr="preencoded.png"/>
          <p:cNvPicPr>
            <a:picLocks noChangeAspect="1"/>
          </p:cNvPicPr>
          <p:nvPr/>
        </p:nvPicPr>
        <p:blipFill>
          <a:blip r:embed="rId9"/>
          <a:stretch>
            <a:fillRect/>
          </a:stretch>
        </p:blipFill>
        <p:spPr>
          <a:xfrm>
            <a:off x="1317308" y="4599265"/>
            <a:ext cx="5301615" cy="1022390"/>
          </a:xfrm>
          <a:prstGeom prst="rect">
            <a:avLst/>
          </a:prstGeom>
        </p:spPr>
      </p:pic>
      <p:pic>
        <p:nvPicPr>
          <p:cNvPr id="19" name="Image 7" descr="preencoded.png"/>
          <p:cNvPicPr>
            <a:picLocks noChangeAspect="1"/>
          </p:cNvPicPr>
          <p:nvPr/>
        </p:nvPicPr>
        <p:blipFill>
          <a:blip r:embed="rId10"/>
          <a:stretch>
            <a:fillRect/>
          </a:stretch>
        </p:blipFill>
        <p:spPr>
          <a:xfrm>
            <a:off x="3843338" y="4954429"/>
            <a:ext cx="249555" cy="311944"/>
          </a:xfrm>
          <a:prstGeom prst="rect">
            <a:avLst/>
          </a:prstGeom>
        </p:spPr>
      </p:pic>
      <p:sp>
        <p:nvSpPr>
          <p:cNvPr id="20" name="Text 10"/>
          <p:cNvSpPr/>
          <p:nvPr/>
        </p:nvSpPr>
        <p:spPr>
          <a:xfrm>
            <a:off x="6796326" y="4776668"/>
            <a:ext cx="3041094" cy="277178"/>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Edge Computing Gateways</a:t>
            </a:r>
            <a:endParaRPr lang="en-US" sz="1700" dirty="0"/>
          </a:p>
        </p:txBody>
      </p:sp>
      <p:sp>
        <p:nvSpPr>
          <p:cNvPr id="21" name="Text 11"/>
          <p:cNvSpPr/>
          <p:nvPr/>
        </p:nvSpPr>
        <p:spPr>
          <a:xfrm>
            <a:off x="6796326" y="5160288"/>
            <a:ext cx="3486150" cy="283964"/>
          </a:xfrm>
          <a:prstGeom prst="rect">
            <a:avLst/>
          </a:prstGeom>
          <a:noFill/>
          <a:ln/>
        </p:spPr>
        <p:txBody>
          <a:bodyPr wrap="non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Local data analysis for immediate responses</a:t>
            </a:r>
            <a:endParaRPr lang="en-US" sz="1350" dirty="0"/>
          </a:p>
        </p:txBody>
      </p:sp>
      <p:sp>
        <p:nvSpPr>
          <p:cNvPr id="22" name="Shape 12"/>
          <p:cNvSpPr/>
          <p:nvPr/>
        </p:nvSpPr>
        <p:spPr>
          <a:xfrm>
            <a:off x="6663214" y="5634276"/>
            <a:ext cx="7301746" cy="11430"/>
          </a:xfrm>
          <a:prstGeom prst="roundRect">
            <a:avLst>
              <a:gd name="adj" fmla="val 652182"/>
            </a:avLst>
          </a:prstGeom>
          <a:solidFill>
            <a:srgbClr val="4A2C85"/>
          </a:solidFill>
          <a:ln/>
        </p:spPr>
      </p:sp>
      <p:pic>
        <p:nvPicPr>
          <p:cNvPr id="23" name="Image 8" descr="preencoded.png"/>
          <p:cNvPicPr>
            <a:picLocks noChangeAspect="1"/>
          </p:cNvPicPr>
          <p:nvPr/>
        </p:nvPicPr>
        <p:blipFill>
          <a:blip r:embed="rId11"/>
          <a:stretch>
            <a:fillRect/>
          </a:stretch>
        </p:blipFill>
        <p:spPr>
          <a:xfrm>
            <a:off x="654606" y="5665946"/>
            <a:ext cx="6627019" cy="1022390"/>
          </a:xfrm>
          <a:prstGeom prst="rect">
            <a:avLst/>
          </a:prstGeom>
        </p:spPr>
      </p:pic>
      <p:pic>
        <p:nvPicPr>
          <p:cNvPr id="24" name="Image 9" descr="preencoded.png"/>
          <p:cNvPicPr>
            <a:picLocks noChangeAspect="1"/>
          </p:cNvPicPr>
          <p:nvPr/>
        </p:nvPicPr>
        <p:blipFill>
          <a:blip r:embed="rId12"/>
          <a:stretch>
            <a:fillRect/>
          </a:stretch>
        </p:blipFill>
        <p:spPr>
          <a:xfrm>
            <a:off x="3843338" y="6021110"/>
            <a:ext cx="249555" cy="311944"/>
          </a:xfrm>
          <a:prstGeom prst="rect">
            <a:avLst/>
          </a:prstGeom>
        </p:spPr>
      </p:pic>
      <p:sp>
        <p:nvSpPr>
          <p:cNvPr id="25" name="Text 13"/>
          <p:cNvSpPr/>
          <p:nvPr/>
        </p:nvSpPr>
        <p:spPr>
          <a:xfrm>
            <a:off x="7459027" y="5843349"/>
            <a:ext cx="2973705" cy="277178"/>
          </a:xfrm>
          <a:prstGeom prst="rect">
            <a:avLst/>
          </a:prstGeom>
          <a:noFill/>
          <a:ln/>
        </p:spPr>
        <p:txBody>
          <a:bodyPr wrap="none" lIns="0" tIns="0" rIns="0" bIns="0" rtlCol="0" anchor="t"/>
          <a:lstStyle/>
          <a:p>
            <a:pPr marL="0" indent="0" algn="l">
              <a:lnSpc>
                <a:spcPts val="2150"/>
              </a:lnSpc>
              <a:buNone/>
            </a:pPr>
            <a:r>
              <a:rPr lang="en-US" sz="1700" dirty="0">
                <a:solidFill>
                  <a:srgbClr val="DCD7E5"/>
                </a:solidFill>
                <a:latin typeface="Montserrat" pitchFamily="34" charset="0"/>
                <a:ea typeface="Montserrat" pitchFamily="34" charset="-122"/>
                <a:cs typeface="Montserrat" pitchFamily="34" charset="-120"/>
              </a:rPr>
              <a:t>Smart Bins and Containers</a:t>
            </a:r>
            <a:endParaRPr lang="en-US" sz="1700" dirty="0"/>
          </a:p>
        </p:txBody>
      </p:sp>
      <p:sp>
        <p:nvSpPr>
          <p:cNvPr id="26" name="Text 14"/>
          <p:cNvSpPr/>
          <p:nvPr/>
        </p:nvSpPr>
        <p:spPr>
          <a:xfrm>
            <a:off x="7459027" y="6226969"/>
            <a:ext cx="3321963" cy="283964"/>
          </a:xfrm>
          <a:prstGeom prst="rect">
            <a:avLst/>
          </a:prstGeom>
          <a:noFill/>
          <a:ln/>
        </p:spPr>
        <p:txBody>
          <a:bodyPr wrap="non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Weight, gas emission, and fill-level sensors</a:t>
            </a:r>
            <a:endParaRPr lang="en-US" sz="1350" dirty="0"/>
          </a:p>
        </p:txBody>
      </p:sp>
      <p:sp>
        <p:nvSpPr>
          <p:cNvPr id="27" name="Text 15"/>
          <p:cNvSpPr/>
          <p:nvPr/>
        </p:nvSpPr>
        <p:spPr>
          <a:xfrm>
            <a:off x="621149" y="6888004"/>
            <a:ext cx="13388102" cy="851892"/>
          </a:xfrm>
          <a:prstGeom prst="rect">
            <a:avLst/>
          </a:prstGeom>
          <a:noFill/>
          <a:ln/>
        </p:spPr>
        <p:txBody>
          <a:bodyPr wrap="square" lIns="0" tIns="0" rIns="0" bIns="0" rtlCol="0" anchor="t"/>
          <a:lstStyle/>
          <a:p>
            <a:pPr marL="0" indent="0" algn="l">
              <a:lnSpc>
                <a:spcPts val="2200"/>
              </a:lnSpc>
              <a:buNone/>
            </a:pPr>
            <a:r>
              <a:rPr lang="en-US" sz="1350" dirty="0">
                <a:solidFill>
                  <a:srgbClr val="DCD7E5"/>
                </a:solidFill>
                <a:latin typeface="Heebo Light" pitchFamily="34" charset="0"/>
                <a:ea typeface="Heebo Light" pitchFamily="34" charset="-122"/>
                <a:cs typeface="Heebo Light" pitchFamily="34" charset="-120"/>
              </a:rPr>
              <a:t>This five-layer architecture creates a comprehensive system where sensors collect real-time data from waste containers, edge computing provides immediate local processing, and cloud-based AI enables advanced analytics and optimization. The fleet management system coordinates efficient waste collection, while the user interface layer keeps stakeholders informed and engaged.</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053227"/>
            <a:ext cx="9990177"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Security and Ethical Considerations</a:t>
            </a:r>
            <a:endParaRPr lang="en-US" sz="4450" dirty="0"/>
          </a:p>
        </p:txBody>
      </p:sp>
      <p:sp>
        <p:nvSpPr>
          <p:cNvPr id="3" name="Text 1"/>
          <p:cNvSpPr/>
          <p:nvPr/>
        </p:nvSpPr>
        <p:spPr>
          <a:xfrm>
            <a:off x="793790" y="23289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Security Risks</a:t>
            </a:r>
            <a:endParaRPr lang="en-US" sz="2200" dirty="0"/>
          </a:p>
        </p:txBody>
      </p:sp>
      <p:sp>
        <p:nvSpPr>
          <p:cNvPr id="4" name="Text 2"/>
          <p:cNvSpPr/>
          <p:nvPr/>
        </p:nvSpPr>
        <p:spPr>
          <a:xfrm>
            <a:off x="793790" y="291012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Data interception during transmission</a:t>
            </a:r>
            <a:endParaRPr lang="en-US" sz="1750" dirty="0"/>
          </a:p>
        </p:txBody>
      </p:sp>
      <p:sp>
        <p:nvSpPr>
          <p:cNvPr id="5" name="Text 3"/>
          <p:cNvSpPr/>
          <p:nvPr/>
        </p:nvSpPr>
        <p:spPr>
          <a:xfrm>
            <a:off x="793790" y="335232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Device hijacking of smart bins</a:t>
            </a:r>
            <a:endParaRPr lang="en-US" sz="1750" dirty="0"/>
          </a:p>
        </p:txBody>
      </p:sp>
      <p:sp>
        <p:nvSpPr>
          <p:cNvPr id="6" name="Text 4"/>
          <p:cNvSpPr/>
          <p:nvPr/>
        </p:nvSpPr>
        <p:spPr>
          <a:xfrm>
            <a:off x="793790" y="379452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Cloud platform vulnerabilities</a:t>
            </a:r>
            <a:endParaRPr lang="en-US" sz="1750" dirty="0"/>
          </a:p>
        </p:txBody>
      </p:sp>
      <p:sp>
        <p:nvSpPr>
          <p:cNvPr id="7" name="Text 5"/>
          <p:cNvSpPr/>
          <p:nvPr/>
        </p:nvSpPr>
        <p:spPr>
          <a:xfrm>
            <a:off x="793790" y="423672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Denial of service attacks</a:t>
            </a:r>
            <a:endParaRPr lang="en-US" sz="1750" dirty="0"/>
          </a:p>
        </p:txBody>
      </p:sp>
      <p:sp>
        <p:nvSpPr>
          <p:cNvPr id="8" name="Text 6"/>
          <p:cNvSpPr/>
          <p:nvPr/>
        </p:nvSpPr>
        <p:spPr>
          <a:xfrm>
            <a:off x="793790" y="4826437"/>
            <a:ext cx="2950726"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Mitigation Strategies</a:t>
            </a:r>
            <a:endParaRPr lang="en-US" sz="2200" dirty="0"/>
          </a:p>
        </p:txBody>
      </p:sp>
      <p:sp>
        <p:nvSpPr>
          <p:cNvPr id="9" name="Text 7"/>
          <p:cNvSpPr/>
          <p:nvPr/>
        </p:nvSpPr>
        <p:spPr>
          <a:xfrm>
            <a:off x="793790" y="540758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End-to-end encryption protocols</a:t>
            </a:r>
            <a:endParaRPr lang="en-US" sz="1750" dirty="0"/>
          </a:p>
        </p:txBody>
      </p:sp>
      <p:sp>
        <p:nvSpPr>
          <p:cNvPr id="10" name="Text 8"/>
          <p:cNvSpPr/>
          <p:nvPr/>
        </p:nvSpPr>
        <p:spPr>
          <a:xfrm>
            <a:off x="793790" y="584977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Secure device authentication</a:t>
            </a:r>
            <a:endParaRPr lang="en-US" sz="1750" dirty="0"/>
          </a:p>
        </p:txBody>
      </p:sp>
      <p:sp>
        <p:nvSpPr>
          <p:cNvPr id="11" name="Text 9"/>
          <p:cNvSpPr/>
          <p:nvPr/>
        </p:nvSpPr>
        <p:spPr>
          <a:xfrm>
            <a:off x="793790" y="629197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Regular firmware updates</a:t>
            </a:r>
            <a:endParaRPr lang="en-US" sz="1750" dirty="0"/>
          </a:p>
        </p:txBody>
      </p:sp>
      <p:sp>
        <p:nvSpPr>
          <p:cNvPr id="12" name="Text 10"/>
          <p:cNvSpPr/>
          <p:nvPr/>
        </p:nvSpPr>
        <p:spPr>
          <a:xfrm>
            <a:off x="793790" y="673417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Redundant backup systems</a:t>
            </a:r>
            <a:endParaRPr lang="en-US" sz="1750" dirty="0"/>
          </a:p>
        </p:txBody>
      </p:sp>
      <p:sp>
        <p:nvSpPr>
          <p:cNvPr id="13" name="Text 11"/>
          <p:cNvSpPr/>
          <p:nvPr/>
        </p:nvSpPr>
        <p:spPr>
          <a:xfrm>
            <a:off x="7599521" y="23289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Ethical Concerns</a:t>
            </a:r>
            <a:endParaRPr lang="en-US" sz="2200" dirty="0"/>
          </a:p>
        </p:txBody>
      </p:sp>
      <p:sp>
        <p:nvSpPr>
          <p:cNvPr id="14" name="Text 12"/>
          <p:cNvSpPr/>
          <p:nvPr/>
        </p:nvSpPr>
        <p:spPr>
          <a:xfrm>
            <a:off x="7599521" y="291012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Privacy infringement through sensors</a:t>
            </a:r>
            <a:endParaRPr lang="en-US" sz="1750" dirty="0"/>
          </a:p>
        </p:txBody>
      </p:sp>
      <p:sp>
        <p:nvSpPr>
          <p:cNvPr id="15" name="Text 13"/>
          <p:cNvSpPr/>
          <p:nvPr/>
        </p:nvSpPr>
        <p:spPr>
          <a:xfrm>
            <a:off x="7599521" y="335232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Bias in AI analysis against neighborhoods</a:t>
            </a:r>
            <a:endParaRPr lang="en-US" sz="1750" dirty="0"/>
          </a:p>
        </p:txBody>
      </p:sp>
      <p:sp>
        <p:nvSpPr>
          <p:cNvPr id="16" name="Text 14"/>
          <p:cNvSpPr/>
          <p:nvPr/>
        </p:nvSpPr>
        <p:spPr>
          <a:xfrm>
            <a:off x="7599521" y="379452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Data ownership and consent issues</a:t>
            </a:r>
            <a:endParaRPr lang="en-US" sz="1750" dirty="0"/>
          </a:p>
        </p:txBody>
      </p:sp>
      <p:sp>
        <p:nvSpPr>
          <p:cNvPr id="17" name="Text 15"/>
          <p:cNvSpPr/>
          <p:nvPr/>
        </p:nvSpPr>
        <p:spPr>
          <a:xfrm>
            <a:off x="7599521" y="423672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Digital divide in access to services</a:t>
            </a:r>
            <a:endParaRPr lang="en-US" sz="1750" dirty="0"/>
          </a:p>
        </p:txBody>
      </p:sp>
      <p:sp>
        <p:nvSpPr>
          <p:cNvPr id="18" name="Text 16"/>
          <p:cNvSpPr/>
          <p:nvPr/>
        </p:nvSpPr>
        <p:spPr>
          <a:xfrm>
            <a:off x="7599521" y="482643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Ethical Safeguards</a:t>
            </a:r>
            <a:endParaRPr lang="en-US" sz="2200" dirty="0"/>
          </a:p>
        </p:txBody>
      </p:sp>
      <p:sp>
        <p:nvSpPr>
          <p:cNvPr id="19" name="Text 17"/>
          <p:cNvSpPr/>
          <p:nvPr/>
        </p:nvSpPr>
        <p:spPr>
          <a:xfrm>
            <a:off x="7599521" y="540758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Transparent data collection policies</a:t>
            </a:r>
            <a:endParaRPr lang="en-US" sz="1750" dirty="0"/>
          </a:p>
        </p:txBody>
      </p:sp>
      <p:sp>
        <p:nvSpPr>
          <p:cNvPr id="20" name="Text 18"/>
          <p:cNvSpPr/>
          <p:nvPr/>
        </p:nvSpPr>
        <p:spPr>
          <a:xfrm>
            <a:off x="7599521" y="584977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Data anonymization protocols</a:t>
            </a:r>
            <a:endParaRPr lang="en-US" sz="1750" dirty="0"/>
          </a:p>
        </p:txBody>
      </p:sp>
      <p:sp>
        <p:nvSpPr>
          <p:cNvPr id="21" name="Text 19"/>
          <p:cNvSpPr/>
          <p:nvPr/>
        </p:nvSpPr>
        <p:spPr>
          <a:xfrm>
            <a:off x="7599521" y="629197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Regular bias audits of AI models</a:t>
            </a:r>
            <a:endParaRPr lang="en-US" sz="1750" dirty="0"/>
          </a:p>
        </p:txBody>
      </p:sp>
      <p:sp>
        <p:nvSpPr>
          <p:cNvPr id="22" name="Text 20"/>
          <p:cNvSpPr/>
          <p:nvPr/>
        </p:nvSpPr>
        <p:spPr>
          <a:xfrm>
            <a:off x="7599521" y="673417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Inclusive design principles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251109"/>
            <a:ext cx="9488924"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Feasibility and Economic Analysis</a:t>
            </a:r>
            <a:endParaRPr lang="en-US" sz="4450" dirty="0"/>
          </a:p>
        </p:txBody>
      </p:sp>
      <p:sp>
        <p:nvSpPr>
          <p:cNvPr id="3" name="Text 1"/>
          <p:cNvSpPr/>
          <p:nvPr/>
        </p:nvSpPr>
        <p:spPr>
          <a:xfrm>
            <a:off x="1117402" y="2498646"/>
            <a:ext cx="3575090" cy="354330"/>
          </a:xfrm>
          <a:prstGeom prst="rect">
            <a:avLst/>
          </a:prstGeom>
          <a:noFill/>
          <a:ln/>
        </p:spPr>
        <p:txBody>
          <a:bodyPr wrap="none" lIns="0" tIns="0" rIns="0" bIns="0" rtlCol="0" anchor="t"/>
          <a:lstStyle/>
          <a:p>
            <a:pPr marL="0" indent="0" algn="r">
              <a:lnSpc>
                <a:spcPts val="2750"/>
              </a:lnSpc>
              <a:buNone/>
            </a:pPr>
            <a:r>
              <a:rPr lang="en-US" sz="2200" dirty="0">
                <a:solidFill>
                  <a:srgbClr val="DCD7E5"/>
                </a:solidFill>
                <a:latin typeface="Montserrat" pitchFamily="34" charset="0"/>
                <a:ea typeface="Montserrat" pitchFamily="34" charset="-122"/>
                <a:cs typeface="Montserrat" pitchFamily="34" charset="-120"/>
              </a:rPr>
              <a:t>Hardware Considerations</a:t>
            </a:r>
            <a:endParaRPr lang="en-US" sz="2200" dirty="0"/>
          </a:p>
        </p:txBody>
      </p:sp>
      <p:sp>
        <p:nvSpPr>
          <p:cNvPr id="4" name="Text 2"/>
          <p:cNvSpPr/>
          <p:nvPr/>
        </p:nvSpPr>
        <p:spPr>
          <a:xfrm>
            <a:off x="793790" y="2989064"/>
            <a:ext cx="3898702" cy="1451610"/>
          </a:xfrm>
          <a:prstGeom prst="rect">
            <a:avLst/>
          </a:prstGeom>
          <a:noFill/>
          <a:ln/>
        </p:spPr>
        <p:txBody>
          <a:bodyPr wrap="square" lIns="0" tIns="0" rIns="0" bIns="0" rtlCol="0" anchor="t"/>
          <a:lstStyle/>
          <a:p>
            <a:pPr marL="0" indent="0" algn="r">
              <a:lnSpc>
                <a:spcPts val="2850"/>
              </a:lnSpc>
              <a:buNone/>
            </a:pPr>
            <a:r>
              <a:rPr lang="en-US" sz="1750" dirty="0">
                <a:solidFill>
                  <a:srgbClr val="DCD7E5"/>
                </a:solidFill>
                <a:latin typeface="Heebo Light" pitchFamily="34" charset="0"/>
                <a:ea typeface="Heebo Light" pitchFamily="34" charset="-122"/>
                <a:cs typeface="Heebo Light" pitchFamily="34" charset="-120"/>
              </a:rPr>
              <a:t>Sensors must withstand harsh environments, including weather extremes, vandalism, and exposure to various waste materials.</a:t>
            </a:r>
            <a:endParaRPr lang="en-US" sz="1750" dirty="0"/>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015633" y="3353991"/>
            <a:ext cx="339328" cy="424220"/>
          </a:xfrm>
          <a:prstGeom prst="rect">
            <a:avLst/>
          </a:prstGeom>
        </p:spPr>
      </p:pic>
      <p:sp>
        <p:nvSpPr>
          <p:cNvPr id="7" name="Text 3"/>
          <p:cNvSpPr/>
          <p:nvPr/>
        </p:nvSpPr>
        <p:spPr>
          <a:xfrm>
            <a:off x="9937790" y="2498646"/>
            <a:ext cx="3238976"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Network Infrastructure</a:t>
            </a:r>
            <a:endParaRPr lang="en-US" sz="2200" dirty="0"/>
          </a:p>
        </p:txBody>
      </p:sp>
      <p:sp>
        <p:nvSpPr>
          <p:cNvPr id="8" name="Text 4"/>
          <p:cNvSpPr/>
          <p:nvPr/>
        </p:nvSpPr>
        <p:spPr>
          <a:xfrm>
            <a:off x="9937790" y="2989064"/>
            <a:ext cx="3898821"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Rural and underserved areas face limited 5G/LoRaWAN coverage, requiring strategic deployment of alternative connectivity solutions.</a:t>
            </a:r>
            <a:endParaRPr lang="en-US" sz="1750" dirty="0"/>
          </a:p>
        </p:txBody>
      </p:sp>
      <p:pic>
        <p:nvPicPr>
          <p:cNvPr id="9" name="Image 2" descr="preencoded.png"/>
          <p:cNvPicPr>
            <a:picLocks noChangeAspect="1"/>
          </p:cNvPicPr>
          <p:nvPr/>
        </p:nvPicPr>
        <p:blipFill>
          <a:blip r:embed="rId5"/>
          <a:stretch>
            <a:fillRect/>
          </a:stretch>
        </p:blipFill>
        <p:spPr>
          <a:xfrm>
            <a:off x="5032653" y="2413516"/>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8275201" y="3353991"/>
            <a:ext cx="339328" cy="424220"/>
          </a:xfrm>
          <a:prstGeom prst="rect">
            <a:avLst/>
          </a:prstGeom>
        </p:spPr>
      </p:pic>
      <p:sp>
        <p:nvSpPr>
          <p:cNvPr id="11" name="Text 5"/>
          <p:cNvSpPr/>
          <p:nvPr/>
        </p:nvSpPr>
        <p:spPr>
          <a:xfrm>
            <a:off x="9937790" y="495121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AI Maintenance</a:t>
            </a:r>
            <a:endParaRPr lang="en-US" sz="2200" dirty="0"/>
          </a:p>
        </p:txBody>
      </p:sp>
      <p:sp>
        <p:nvSpPr>
          <p:cNvPr id="12" name="Text 6"/>
          <p:cNvSpPr/>
          <p:nvPr/>
        </p:nvSpPr>
        <p:spPr>
          <a:xfrm>
            <a:off x="9937790" y="5441633"/>
            <a:ext cx="3898821"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Predictive models require periodic retraining and optimization to maintain accuracy as waste patterns evolve over time.</a:t>
            </a:r>
            <a:endParaRPr lang="en-US" sz="1750" dirty="0"/>
          </a:p>
        </p:txBody>
      </p:sp>
      <p:pic>
        <p:nvPicPr>
          <p:cNvPr id="13" name="Image 4" descr="preencoded.png"/>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275201" y="5613559"/>
            <a:ext cx="339328" cy="424220"/>
          </a:xfrm>
          <a:prstGeom prst="rect">
            <a:avLst/>
          </a:prstGeom>
        </p:spPr>
      </p:pic>
      <p:sp>
        <p:nvSpPr>
          <p:cNvPr id="15" name="Text 7"/>
          <p:cNvSpPr/>
          <p:nvPr/>
        </p:nvSpPr>
        <p:spPr>
          <a:xfrm>
            <a:off x="1857256" y="4951214"/>
            <a:ext cx="2835235" cy="354330"/>
          </a:xfrm>
          <a:prstGeom prst="rect">
            <a:avLst/>
          </a:prstGeom>
          <a:noFill/>
          <a:ln/>
        </p:spPr>
        <p:txBody>
          <a:bodyPr wrap="none" lIns="0" tIns="0" rIns="0" bIns="0" rtlCol="0" anchor="t"/>
          <a:lstStyle/>
          <a:p>
            <a:pPr marL="0" indent="0" algn="r">
              <a:lnSpc>
                <a:spcPts val="2750"/>
              </a:lnSpc>
              <a:buNone/>
            </a:pPr>
            <a:r>
              <a:rPr lang="en-US" sz="2200" dirty="0">
                <a:solidFill>
                  <a:srgbClr val="DCD7E5"/>
                </a:solidFill>
                <a:latin typeface="Montserrat" pitchFamily="34" charset="0"/>
                <a:ea typeface="Montserrat" pitchFamily="34" charset="-122"/>
                <a:cs typeface="Montserrat" pitchFamily="34" charset="-120"/>
              </a:rPr>
              <a:t>Economic Impact</a:t>
            </a:r>
            <a:endParaRPr lang="en-US" sz="2200" dirty="0"/>
          </a:p>
        </p:txBody>
      </p:sp>
      <p:sp>
        <p:nvSpPr>
          <p:cNvPr id="16" name="Text 8"/>
          <p:cNvSpPr/>
          <p:nvPr/>
        </p:nvSpPr>
        <p:spPr>
          <a:xfrm>
            <a:off x="793790" y="5441633"/>
            <a:ext cx="3898702" cy="1451610"/>
          </a:xfrm>
          <a:prstGeom prst="rect">
            <a:avLst/>
          </a:prstGeom>
          <a:noFill/>
          <a:ln/>
        </p:spPr>
        <p:txBody>
          <a:bodyPr wrap="square" lIns="0" tIns="0" rIns="0" bIns="0" rtlCol="0" anchor="t"/>
          <a:lstStyle/>
          <a:p>
            <a:pPr marL="0" indent="0" algn="r">
              <a:lnSpc>
                <a:spcPts val="2850"/>
              </a:lnSpc>
              <a:buNone/>
            </a:pPr>
            <a:r>
              <a:rPr lang="en-US" sz="1750" dirty="0">
                <a:solidFill>
                  <a:srgbClr val="DCD7E5"/>
                </a:solidFill>
                <a:latin typeface="Heebo Light" pitchFamily="34" charset="0"/>
                <a:ea typeface="Heebo Light" pitchFamily="34" charset="-122"/>
                <a:cs typeface="Heebo Light" pitchFamily="34" charset="-120"/>
              </a:rPr>
              <a:t>Initial costs range from $200-$500 per smart bin, with potential operational savings of up to 40% over five years and ROI within 2-4 years.</a:t>
            </a:r>
            <a:endParaRPr lang="en-US" sz="1750" dirty="0"/>
          </a:p>
        </p:txBody>
      </p:sp>
      <p:pic>
        <p:nvPicPr>
          <p:cNvPr id="17" name="Image 6" descr="preencoded.png"/>
          <p:cNvPicPr>
            <a:picLocks noChangeAspect="1"/>
          </p:cNvPicPr>
          <p:nvPr/>
        </p:nvPicPr>
        <p:blipFill>
          <a:blip r:embed="rId9"/>
          <a:stretch>
            <a:fillRect/>
          </a:stretch>
        </p:blipFill>
        <p:spPr>
          <a:xfrm>
            <a:off x="5032653" y="2413516"/>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6015633" y="5613559"/>
            <a:ext cx="339328" cy="4242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5924" y="608767"/>
            <a:ext cx="11359158" cy="648057"/>
          </a:xfrm>
          <a:prstGeom prst="rect">
            <a:avLst/>
          </a:prstGeom>
          <a:noFill/>
          <a:ln/>
        </p:spPr>
        <p:txBody>
          <a:bodyPr wrap="none" lIns="0" tIns="0" rIns="0" bIns="0" rtlCol="0" anchor="t"/>
          <a:lstStyle/>
          <a:p>
            <a:pPr marL="0" indent="0" algn="l">
              <a:lnSpc>
                <a:spcPts val="5100"/>
              </a:lnSpc>
              <a:buNone/>
            </a:pPr>
            <a:r>
              <a:rPr lang="en-US" sz="4050" dirty="0">
                <a:solidFill>
                  <a:srgbClr val="F2F0F4"/>
                </a:solidFill>
                <a:latin typeface="Montserrat" pitchFamily="34" charset="0"/>
                <a:ea typeface="Montserrat" pitchFamily="34" charset="-122"/>
                <a:cs typeface="Montserrat" pitchFamily="34" charset="-120"/>
              </a:rPr>
              <a:t>Real-World Implementation Success Stories</a:t>
            </a:r>
            <a:endParaRPr lang="en-US" sz="4050" dirty="0"/>
          </a:p>
        </p:txBody>
      </p:sp>
      <p:pic>
        <p:nvPicPr>
          <p:cNvPr id="3" name="Image 0" descr="preencoded.png"/>
          <p:cNvPicPr>
            <a:picLocks noChangeAspect="1"/>
          </p:cNvPicPr>
          <p:nvPr/>
        </p:nvPicPr>
        <p:blipFill>
          <a:blip r:embed="rId3"/>
          <a:stretch>
            <a:fillRect/>
          </a:stretch>
        </p:blipFill>
        <p:spPr>
          <a:xfrm>
            <a:off x="725924" y="1671638"/>
            <a:ext cx="4185404" cy="2586752"/>
          </a:xfrm>
          <a:prstGeom prst="rect">
            <a:avLst/>
          </a:prstGeom>
        </p:spPr>
      </p:pic>
      <p:sp>
        <p:nvSpPr>
          <p:cNvPr id="4" name="Text 1"/>
          <p:cNvSpPr/>
          <p:nvPr/>
        </p:nvSpPr>
        <p:spPr>
          <a:xfrm>
            <a:off x="725924" y="4517588"/>
            <a:ext cx="2592824" cy="324088"/>
          </a:xfrm>
          <a:prstGeom prst="rect">
            <a:avLst/>
          </a:prstGeom>
          <a:noFill/>
          <a:ln/>
        </p:spPr>
        <p:txBody>
          <a:bodyPr wrap="none" lIns="0" tIns="0" rIns="0" bIns="0" rtlCol="0" anchor="t"/>
          <a:lstStyle/>
          <a:p>
            <a:pPr marL="0" indent="0" algn="l">
              <a:lnSpc>
                <a:spcPts val="2550"/>
              </a:lnSpc>
              <a:buNone/>
            </a:pPr>
            <a:r>
              <a:rPr lang="en-US" sz="2000" dirty="0">
                <a:solidFill>
                  <a:srgbClr val="DCD7E5"/>
                </a:solidFill>
                <a:latin typeface="Montserrat" pitchFamily="34" charset="0"/>
                <a:ea typeface="Montserrat" pitchFamily="34" charset="-122"/>
                <a:cs typeface="Montserrat" pitchFamily="34" charset="-120"/>
              </a:rPr>
              <a:t>Barcelona, Spain</a:t>
            </a:r>
            <a:endParaRPr lang="en-US" sz="2000" dirty="0"/>
          </a:p>
        </p:txBody>
      </p:sp>
      <p:sp>
        <p:nvSpPr>
          <p:cNvPr id="5" name="Text 2"/>
          <p:cNvSpPr/>
          <p:nvPr/>
        </p:nvSpPr>
        <p:spPr>
          <a:xfrm>
            <a:off x="725924" y="4966097"/>
            <a:ext cx="4185404" cy="2654617"/>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Barcelona deployed a network of smart bins equipped with ultrasonic fill-level sensors and solar-powered compactors. This system optimized collection routes based on real-time data, achieving a remarkable 25% reduction in operating costs and significantly reducing truck traffic in congested urban areas.</a:t>
            </a:r>
            <a:endParaRPr lang="en-US" sz="1600" dirty="0"/>
          </a:p>
        </p:txBody>
      </p:sp>
      <p:pic>
        <p:nvPicPr>
          <p:cNvPr id="6" name="Image 1" descr="preencoded.png"/>
          <p:cNvPicPr>
            <a:picLocks noChangeAspect="1"/>
          </p:cNvPicPr>
          <p:nvPr/>
        </p:nvPicPr>
        <p:blipFill>
          <a:blip r:embed="rId4"/>
          <a:stretch>
            <a:fillRect/>
          </a:stretch>
        </p:blipFill>
        <p:spPr>
          <a:xfrm>
            <a:off x="5222438" y="1671638"/>
            <a:ext cx="4185404" cy="2586752"/>
          </a:xfrm>
          <a:prstGeom prst="rect">
            <a:avLst/>
          </a:prstGeom>
        </p:spPr>
      </p:pic>
      <p:sp>
        <p:nvSpPr>
          <p:cNvPr id="7" name="Text 3"/>
          <p:cNvSpPr/>
          <p:nvPr/>
        </p:nvSpPr>
        <p:spPr>
          <a:xfrm>
            <a:off x="5222438" y="4517588"/>
            <a:ext cx="2592824" cy="324088"/>
          </a:xfrm>
          <a:prstGeom prst="rect">
            <a:avLst/>
          </a:prstGeom>
          <a:noFill/>
          <a:ln/>
        </p:spPr>
        <p:txBody>
          <a:bodyPr wrap="none" lIns="0" tIns="0" rIns="0" bIns="0" rtlCol="0" anchor="t"/>
          <a:lstStyle/>
          <a:p>
            <a:pPr marL="0" indent="0" algn="l">
              <a:lnSpc>
                <a:spcPts val="2550"/>
              </a:lnSpc>
              <a:buNone/>
            </a:pPr>
            <a:r>
              <a:rPr lang="en-US" sz="2000" dirty="0">
                <a:solidFill>
                  <a:srgbClr val="DCD7E5"/>
                </a:solidFill>
                <a:latin typeface="Montserrat" pitchFamily="34" charset="0"/>
                <a:ea typeface="Montserrat" pitchFamily="34" charset="-122"/>
                <a:cs typeface="Montserrat" pitchFamily="34" charset="-120"/>
              </a:rPr>
              <a:t>Singapore</a:t>
            </a:r>
            <a:endParaRPr lang="en-US" sz="2000" dirty="0"/>
          </a:p>
        </p:txBody>
      </p:sp>
      <p:sp>
        <p:nvSpPr>
          <p:cNvPr id="8" name="Text 4"/>
          <p:cNvSpPr/>
          <p:nvPr/>
        </p:nvSpPr>
        <p:spPr>
          <a:xfrm>
            <a:off x="5222438" y="4966097"/>
            <a:ext cx="4185404" cy="2654617"/>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Singapore established a comprehensive Smart Waste Management System utilizing RFID tracking, pneumatic waste conveyance, and AI-driven route optimization. The system integrates with the broader Smart Nation initiative, creating synergies with other urban management systems and providing valuable data for city planning.</a:t>
            </a:r>
            <a:endParaRPr lang="en-US" sz="1600" dirty="0"/>
          </a:p>
        </p:txBody>
      </p:sp>
      <p:pic>
        <p:nvPicPr>
          <p:cNvPr id="9" name="Image 2" descr="preencoded.png"/>
          <p:cNvPicPr>
            <a:picLocks noChangeAspect="1"/>
          </p:cNvPicPr>
          <p:nvPr/>
        </p:nvPicPr>
        <p:blipFill>
          <a:blip r:embed="rId5"/>
          <a:stretch>
            <a:fillRect/>
          </a:stretch>
        </p:blipFill>
        <p:spPr>
          <a:xfrm>
            <a:off x="9718953" y="1671638"/>
            <a:ext cx="4185523" cy="2586752"/>
          </a:xfrm>
          <a:prstGeom prst="rect">
            <a:avLst/>
          </a:prstGeom>
        </p:spPr>
      </p:pic>
      <p:sp>
        <p:nvSpPr>
          <p:cNvPr id="10" name="Text 5"/>
          <p:cNvSpPr/>
          <p:nvPr/>
        </p:nvSpPr>
        <p:spPr>
          <a:xfrm>
            <a:off x="9718953" y="4517588"/>
            <a:ext cx="2592824" cy="324088"/>
          </a:xfrm>
          <a:prstGeom prst="rect">
            <a:avLst/>
          </a:prstGeom>
          <a:noFill/>
          <a:ln/>
        </p:spPr>
        <p:txBody>
          <a:bodyPr wrap="none" lIns="0" tIns="0" rIns="0" bIns="0" rtlCol="0" anchor="t"/>
          <a:lstStyle/>
          <a:p>
            <a:pPr marL="0" indent="0" algn="l">
              <a:lnSpc>
                <a:spcPts val="2550"/>
              </a:lnSpc>
              <a:buNone/>
            </a:pPr>
            <a:r>
              <a:rPr lang="en-US" sz="2000" dirty="0">
                <a:solidFill>
                  <a:srgbClr val="DCD7E5"/>
                </a:solidFill>
                <a:latin typeface="Montserrat" pitchFamily="34" charset="0"/>
                <a:ea typeface="Montserrat" pitchFamily="34" charset="-122"/>
                <a:cs typeface="Montserrat" pitchFamily="34" charset="-120"/>
              </a:rPr>
              <a:t>Seoul, South Korea</a:t>
            </a:r>
            <a:endParaRPr lang="en-US" sz="2000" dirty="0"/>
          </a:p>
        </p:txBody>
      </p:sp>
      <p:sp>
        <p:nvSpPr>
          <p:cNvPr id="11" name="Text 6"/>
          <p:cNvSpPr/>
          <p:nvPr/>
        </p:nvSpPr>
        <p:spPr>
          <a:xfrm>
            <a:off x="9718953" y="4966097"/>
            <a:ext cx="4185523" cy="2654617"/>
          </a:xfrm>
          <a:prstGeom prst="rect">
            <a:avLst/>
          </a:prstGeom>
          <a:noFill/>
          <a:ln/>
        </p:spPr>
        <p:txBody>
          <a:bodyPr wrap="square" lIns="0" tIns="0" rIns="0" bIns="0" rtlCol="0" anchor="t"/>
          <a:lstStyle/>
          <a:p>
            <a:pPr marL="0" indent="0" algn="l">
              <a:lnSpc>
                <a:spcPts val="2600"/>
              </a:lnSpc>
              <a:buNone/>
            </a:pPr>
            <a:r>
              <a:rPr lang="en-US" sz="1600" dirty="0">
                <a:solidFill>
                  <a:srgbClr val="DCD7E5"/>
                </a:solidFill>
                <a:latin typeface="Heebo Light" pitchFamily="34" charset="0"/>
                <a:ea typeface="Heebo Light" pitchFamily="34" charset="-122"/>
                <a:cs typeface="Heebo Light" pitchFamily="34" charset="-120"/>
              </a:rPr>
              <a:t>Seoul implemented RFID-based smart bins specifically for food waste management. Citizens use RFID cards to access and pay for disposal based on weight, creating financial incentives for waste reduction. The system combines citizen participation with real-time monitoring, resulting in a 30% decrease in food waste.</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684252"/>
            <a:ext cx="9499163"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Conclusion and Future Directions</a:t>
            </a:r>
            <a:endParaRPr lang="en-US" sz="4450" dirty="0"/>
          </a:p>
        </p:txBody>
      </p:sp>
      <p:sp>
        <p:nvSpPr>
          <p:cNvPr id="3" name="Shape 1"/>
          <p:cNvSpPr/>
          <p:nvPr/>
        </p:nvSpPr>
        <p:spPr>
          <a:xfrm>
            <a:off x="793790" y="2867382"/>
            <a:ext cx="3005495" cy="226814"/>
          </a:xfrm>
          <a:prstGeom prst="roundRect">
            <a:avLst>
              <a:gd name="adj" fmla="val 42003"/>
            </a:avLst>
          </a:prstGeom>
          <a:solidFill>
            <a:srgbClr val="31136C"/>
          </a:solidFill>
          <a:ln w="7620">
            <a:solidFill>
              <a:srgbClr val="4A2C85"/>
            </a:solidFill>
            <a:prstDash val="solid"/>
          </a:ln>
        </p:spPr>
      </p:sp>
      <p:sp>
        <p:nvSpPr>
          <p:cNvPr id="4" name="Text 2"/>
          <p:cNvSpPr/>
          <p:nvPr/>
        </p:nvSpPr>
        <p:spPr>
          <a:xfrm>
            <a:off x="793790" y="3434358"/>
            <a:ext cx="3005495" cy="70866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Phased Implementation</a:t>
            </a:r>
            <a:endParaRPr lang="en-US" sz="2200" dirty="0"/>
          </a:p>
        </p:txBody>
      </p:sp>
      <p:sp>
        <p:nvSpPr>
          <p:cNvPr id="5" name="Text 3"/>
          <p:cNvSpPr/>
          <p:nvPr/>
        </p:nvSpPr>
        <p:spPr>
          <a:xfrm>
            <a:off x="793790" y="4279106"/>
            <a:ext cx="3005495" cy="3266123"/>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Begin with pilot programs in urban areas with high waste density and existing network infrastructure before gradually expanding to broader implementations. This approach allows for system refinement based on real-world performance data.</a:t>
            </a:r>
            <a:endParaRPr lang="en-US" sz="1750" dirty="0"/>
          </a:p>
        </p:txBody>
      </p:sp>
      <p:sp>
        <p:nvSpPr>
          <p:cNvPr id="6" name="Shape 4"/>
          <p:cNvSpPr/>
          <p:nvPr/>
        </p:nvSpPr>
        <p:spPr>
          <a:xfrm>
            <a:off x="4139446" y="2527102"/>
            <a:ext cx="3005614" cy="226814"/>
          </a:xfrm>
          <a:prstGeom prst="roundRect">
            <a:avLst>
              <a:gd name="adj" fmla="val 42003"/>
            </a:avLst>
          </a:prstGeom>
          <a:solidFill>
            <a:srgbClr val="31136C"/>
          </a:solidFill>
          <a:ln w="7620">
            <a:solidFill>
              <a:srgbClr val="4A2C85"/>
            </a:solidFill>
            <a:prstDash val="solid"/>
          </a:ln>
        </p:spPr>
      </p:sp>
      <p:sp>
        <p:nvSpPr>
          <p:cNvPr id="7" name="Text 5"/>
          <p:cNvSpPr/>
          <p:nvPr/>
        </p:nvSpPr>
        <p:spPr>
          <a:xfrm>
            <a:off x="4139446" y="3094077"/>
            <a:ext cx="3005614" cy="70866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Secure-by-Design Approach</a:t>
            </a:r>
            <a:endParaRPr lang="en-US" sz="2200" dirty="0"/>
          </a:p>
        </p:txBody>
      </p:sp>
      <p:sp>
        <p:nvSpPr>
          <p:cNvPr id="8" name="Text 6"/>
          <p:cNvSpPr/>
          <p:nvPr/>
        </p:nvSpPr>
        <p:spPr>
          <a:xfrm>
            <a:off x="4139446" y="3938826"/>
            <a:ext cx="3005614" cy="290322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Prioritize cybersecurity from the initial design phase through robust network protections, end-to-end encryption, and regular security audits to protect against emerging threats and vulnerabilities.</a:t>
            </a:r>
            <a:endParaRPr lang="en-US" sz="1750" dirty="0"/>
          </a:p>
        </p:txBody>
      </p:sp>
      <p:sp>
        <p:nvSpPr>
          <p:cNvPr id="9" name="Shape 7"/>
          <p:cNvSpPr/>
          <p:nvPr/>
        </p:nvSpPr>
        <p:spPr>
          <a:xfrm>
            <a:off x="7485221" y="2186821"/>
            <a:ext cx="3005614" cy="226814"/>
          </a:xfrm>
          <a:prstGeom prst="roundRect">
            <a:avLst>
              <a:gd name="adj" fmla="val 42003"/>
            </a:avLst>
          </a:prstGeom>
          <a:solidFill>
            <a:srgbClr val="31136C"/>
          </a:solidFill>
          <a:ln w="7620">
            <a:solidFill>
              <a:srgbClr val="4A2C85"/>
            </a:solidFill>
            <a:prstDash val="solid"/>
          </a:ln>
        </p:spPr>
      </p:sp>
      <p:sp>
        <p:nvSpPr>
          <p:cNvPr id="10" name="Text 8"/>
          <p:cNvSpPr/>
          <p:nvPr/>
        </p:nvSpPr>
        <p:spPr>
          <a:xfrm>
            <a:off x="7485221" y="2753797"/>
            <a:ext cx="3005614" cy="70866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Community Engagement</a:t>
            </a:r>
            <a:endParaRPr lang="en-US" sz="2200" dirty="0"/>
          </a:p>
        </p:txBody>
      </p:sp>
      <p:sp>
        <p:nvSpPr>
          <p:cNvPr id="11" name="Text 9"/>
          <p:cNvSpPr/>
          <p:nvPr/>
        </p:nvSpPr>
        <p:spPr>
          <a:xfrm>
            <a:off x="7485221" y="3598545"/>
            <a:ext cx="3005614" cy="290322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Develop comprehensive public communication strategies to build trust, address privacy concerns, and encourage participation in smart waste management initiatives through education and transparency.</a:t>
            </a:r>
            <a:endParaRPr lang="en-US" sz="1750" dirty="0"/>
          </a:p>
        </p:txBody>
      </p:sp>
      <p:sp>
        <p:nvSpPr>
          <p:cNvPr id="12" name="Shape 10"/>
          <p:cNvSpPr/>
          <p:nvPr/>
        </p:nvSpPr>
        <p:spPr>
          <a:xfrm>
            <a:off x="10830997" y="1846659"/>
            <a:ext cx="3005614" cy="226814"/>
          </a:xfrm>
          <a:prstGeom prst="roundRect">
            <a:avLst>
              <a:gd name="adj" fmla="val 42003"/>
            </a:avLst>
          </a:prstGeom>
          <a:solidFill>
            <a:srgbClr val="31136C"/>
          </a:solidFill>
          <a:ln w="7620">
            <a:solidFill>
              <a:srgbClr val="4A2C85"/>
            </a:solidFill>
            <a:prstDash val="solid"/>
          </a:ln>
        </p:spPr>
      </p:sp>
      <p:sp>
        <p:nvSpPr>
          <p:cNvPr id="13" name="Text 11"/>
          <p:cNvSpPr/>
          <p:nvPr/>
        </p:nvSpPr>
        <p:spPr>
          <a:xfrm>
            <a:off x="10830997" y="2413635"/>
            <a:ext cx="3005614" cy="70866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Future Research Focus</a:t>
            </a:r>
            <a:endParaRPr lang="en-US" sz="2200" dirty="0"/>
          </a:p>
        </p:txBody>
      </p:sp>
      <p:sp>
        <p:nvSpPr>
          <p:cNvPr id="14" name="Text 12"/>
          <p:cNvSpPr/>
          <p:nvPr/>
        </p:nvSpPr>
        <p:spPr>
          <a:xfrm>
            <a:off x="10830997" y="3258383"/>
            <a:ext cx="3005614" cy="290322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Explore self-healing IoT networks, multi-agent AI systems for comprehensive waste stream management, and integration with broader smart city platforms for synergistic benefits across urban services.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9</Slides>
  <Notes>8</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32</cp:revision>
  <dcterms:created xsi:type="dcterms:W3CDTF">2025-04-28T05:42:36Z</dcterms:created>
  <dcterms:modified xsi:type="dcterms:W3CDTF">2025-04-30T01:23:05Z</dcterms:modified>
</cp:coreProperties>
</file>